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80" r:id="rId2"/>
    <p:sldId id="282" r:id="rId3"/>
    <p:sldId id="283" r:id="rId4"/>
    <p:sldId id="284" r:id="rId5"/>
  </p:sldIdLst>
  <p:sldSz cx="12192000" cy="90011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iti Pandurangan" initials="PP" lastIdx="1" clrIdx="0">
    <p:extLst>
      <p:ext uri="{19B8F6BF-5375-455C-9EA6-DF929625EA0E}">
        <p15:presenceInfo xmlns:p15="http://schemas.microsoft.com/office/powerpoint/2012/main" userId="S::priti.pandurangan@gtspl.onmicrosoft.com::1b55f603-044d-4c5e-a1eb-2269dd30ac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064"/>
    <a:srgbClr val="0000D7"/>
    <a:srgbClr val="BADBE6"/>
    <a:srgbClr val="F48603"/>
    <a:srgbClr val="F5072B"/>
    <a:srgbClr val="007792"/>
    <a:srgbClr val="F49603"/>
    <a:srgbClr val="F4C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86420"/>
  </p:normalViewPr>
  <p:slideViewPr>
    <p:cSldViewPr snapToGrid="0" snapToObjects="1">
      <p:cViewPr varScale="1">
        <p:scale>
          <a:sx n="91" d="100"/>
          <a:sy n="91" d="100"/>
        </p:scale>
        <p:origin x="184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4"/>
            <a:ext cx="12192000" cy="90011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663898"/>
            <a:ext cx="9576262" cy="5654186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2" y="1852748"/>
            <a:ext cx="9296400" cy="529563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663900"/>
            <a:ext cx="1920240" cy="9601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663898"/>
            <a:ext cx="1691640" cy="808413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4" y="2946343"/>
            <a:ext cx="8933796" cy="319886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6145207"/>
            <a:ext cx="8936846" cy="6000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760401"/>
            <a:ext cx="1554480" cy="637279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7/13/20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7" y="6795352"/>
            <a:ext cx="5730295" cy="300037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6795352"/>
            <a:ext cx="1955980" cy="30003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5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1000128"/>
            <a:ext cx="2362200" cy="69008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000128"/>
            <a:ext cx="8077200" cy="69008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4"/>
            <a:ext cx="12192000" cy="90011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663898"/>
            <a:ext cx="9576262" cy="5654186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2" y="1852748"/>
            <a:ext cx="9296400" cy="529563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663900"/>
            <a:ext cx="1920240" cy="9601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7" y="2986155"/>
            <a:ext cx="8933688" cy="3159050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663898"/>
            <a:ext cx="1691640" cy="808413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6145211"/>
            <a:ext cx="8939784" cy="600075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764662"/>
            <a:ext cx="1554480" cy="654650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6795352"/>
            <a:ext cx="5660134" cy="300037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10" y="6795352"/>
            <a:ext cx="1958339" cy="30003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6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760350"/>
            <a:ext cx="4663440" cy="4920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1" y="2760350"/>
            <a:ext cx="4663440" cy="4920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722564"/>
            <a:ext cx="4663440" cy="840106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3665123"/>
            <a:ext cx="4663440" cy="415252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3" y="2722564"/>
            <a:ext cx="4663440" cy="840106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3" y="3665120"/>
            <a:ext cx="4663440" cy="415341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3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24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312044"/>
            <a:ext cx="3826596" cy="8377047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492067"/>
            <a:ext cx="3557016" cy="8017001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6" y="797202"/>
            <a:ext cx="3161963" cy="216027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00104"/>
            <a:ext cx="6858000" cy="700087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6" y="3067051"/>
            <a:ext cx="3161963" cy="473392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7920992"/>
            <a:ext cx="1955800" cy="480061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7/13/20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7920992"/>
            <a:ext cx="4584700" cy="48006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34" y="7920992"/>
            <a:ext cx="1223435" cy="480061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9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312044"/>
            <a:ext cx="3826596" cy="8377047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600" y="312044"/>
            <a:ext cx="7696201" cy="8377047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9" y="7920992"/>
            <a:ext cx="2071963" cy="480061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7920992"/>
            <a:ext cx="4588002" cy="480061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9" y="7920992"/>
            <a:ext cx="1225296" cy="480061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492067"/>
            <a:ext cx="3557016" cy="8017001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792099"/>
            <a:ext cx="3144774" cy="216027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3132394"/>
            <a:ext cx="3144774" cy="4608575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567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4"/>
            <a:ext cx="12192000" cy="9001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234696" y="312044"/>
            <a:ext cx="11722608" cy="837704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7" y="492067"/>
            <a:ext cx="11448288" cy="801700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843408"/>
            <a:ext cx="10058400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760346"/>
            <a:ext cx="10058400" cy="505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801" y="7920992"/>
            <a:ext cx="2893045" cy="4800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7920992"/>
            <a:ext cx="5816600" cy="4800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1" y="7920992"/>
            <a:ext cx="838200" cy="4800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5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9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slide" Target="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11" Type="http://schemas.openxmlformats.org/officeDocument/2006/relationships/slide" Target="slide4.xml"/><Relationship Id="rId5" Type="http://schemas.openxmlformats.org/officeDocument/2006/relationships/image" Target="../media/image2.tiff"/><Relationship Id="rId10" Type="http://schemas.openxmlformats.org/officeDocument/2006/relationships/slide" Target="slide1.xml"/><Relationship Id="rId4" Type="http://schemas.openxmlformats.org/officeDocument/2006/relationships/slide" Target="slide3.xml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4030A2B3-2054-6748-AB49-1D73413CD715}"/>
              </a:ext>
            </a:extLst>
          </p:cNvPr>
          <p:cNvSpPr/>
          <p:nvPr/>
        </p:nvSpPr>
        <p:spPr>
          <a:xfrm>
            <a:off x="3" y="-1"/>
            <a:ext cx="12191999" cy="9001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12DA57B-27D4-F54A-B856-1EFEC4C7F3E8}"/>
              </a:ext>
            </a:extLst>
          </p:cNvPr>
          <p:cNvSpPr/>
          <p:nvPr/>
        </p:nvSpPr>
        <p:spPr>
          <a:xfrm>
            <a:off x="740937" y="62543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449FB8-D7A1-FF4B-8D78-F2F30C3655CC}"/>
              </a:ext>
            </a:extLst>
          </p:cNvPr>
          <p:cNvSpPr txBox="1">
            <a:spLocks/>
          </p:cNvSpPr>
          <p:nvPr/>
        </p:nvSpPr>
        <p:spPr>
          <a:xfrm>
            <a:off x="4455933" y="74576"/>
            <a:ext cx="6272282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r"/>
            <a:r>
              <a:rPr lang="en-IN" sz="2500" spc="50" dirty="0">
                <a:latin typeface="Selawik Semibold" panose="020B0502040204020203" pitchFamily="34" charset="77"/>
              </a:rPr>
              <a:t>SUMMARY OF OVERALL IT CSAT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08E45F01-0A7D-7344-92A5-F0DACA7DB132}"/>
              </a:ext>
            </a:extLst>
          </p:cNvPr>
          <p:cNvSpPr txBox="1">
            <a:spLocks/>
          </p:cNvSpPr>
          <p:nvPr/>
        </p:nvSpPr>
        <p:spPr>
          <a:xfrm>
            <a:off x="9690462" y="727369"/>
            <a:ext cx="2241850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2000" b="0" spc="50" dirty="0">
                <a:latin typeface="Selawik" panose="020B0502040204020203" pitchFamily="34" charset="77"/>
              </a:rPr>
              <a:t>1 – 30 April 2020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D525CB-B776-0543-8619-27BF96175774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869310" y="2618696"/>
            <a:ext cx="5008" cy="37675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1CDED98-A1F7-634E-BBD2-3290E69826B6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872310" y="3960077"/>
            <a:ext cx="4545" cy="25991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4CD5DCD-F04C-E94F-B055-AF3FE2622835}"/>
              </a:ext>
            </a:extLst>
          </p:cNvPr>
          <p:cNvCxnSpPr>
            <a:cxnSpLocks/>
            <a:endCxn id="107" idx="0"/>
          </p:cNvCxnSpPr>
          <p:nvPr/>
        </p:nvCxnSpPr>
        <p:spPr>
          <a:xfrm flipH="1">
            <a:off x="869037" y="5072366"/>
            <a:ext cx="3274" cy="26743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FB02E-A622-CE41-AABE-7733A2665EF7}"/>
              </a:ext>
            </a:extLst>
          </p:cNvPr>
          <p:cNvCxnSpPr>
            <a:cxnSpLocks/>
            <a:endCxn id="112" idx="0"/>
          </p:cNvCxnSpPr>
          <p:nvPr/>
        </p:nvCxnSpPr>
        <p:spPr>
          <a:xfrm flipH="1">
            <a:off x="869310" y="5555446"/>
            <a:ext cx="3000" cy="25114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2808BE0-C59A-4941-8CD6-F1E6355A0652}"/>
              </a:ext>
            </a:extLst>
          </p:cNvPr>
          <p:cNvCxnSpPr>
            <a:cxnSpLocks/>
            <a:endCxn id="114" idx="0"/>
          </p:cNvCxnSpPr>
          <p:nvPr/>
        </p:nvCxnSpPr>
        <p:spPr>
          <a:xfrm flipH="1">
            <a:off x="869037" y="6062792"/>
            <a:ext cx="3274" cy="191605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!!Morph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64340C-D5EF-6445-9480-4232BB74A271}"/>
              </a:ext>
            </a:extLst>
          </p:cNvPr>
          <p:cNvSpPr/>
          <p:nvPr/>
        </p:nvSpPr>
        <p:spPr>
          <a:xfrm>
            <a:off x="746218" y="2362719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Oval 9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98A9BB8-D6CB-5848-AC88-4FC7AFA83CEE}"/>
              </a:ext>
            </a:extLst>
          </p:cNvPr>
          <p:cNvSpPr/>
          <p:nvPr/>
        </p:nvSpPr>
        <p:spPr>
          <a:xfrm>
            <a:off x="779608" y="2396109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hlinkClick r:id="rId2" action="ppaction://hlinksldjump"/>
            <a:extLst>
              <a:ext uri="{FF2B5EF4-FFF2-40B4-BE49-F238E27FC236}">
                <a16:creationId xmlns:a16="http://schemas.microsoft.com/office/drawing/2014/main" id="{1B0B4813-0FA3-A446-B4C4-5DADDFB095CD}"/>
              </a:ext>
            </a:extLst>
          </p:cNvPr>
          <p:cNvSpPr/>
          <p:nvPr/>
        </p:nvSpPr>
        <p:spPr>
          <a:xfrm>
            <a:off x="746218" y="299545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hlinkClick r:id="rId2" action="ppaction://hlinksldjump"/>
            <a:extLst>
              <a:ext uri="{FF2B5EF4-FFF2-40B4-BE49-F238E27FC236}">
                <a16:creationId xmlns:a16="http://schemas.microsoft.com/office/drawing/2014/main" id="{677FF3F4-24A4-AF4D-96AB-88339188B169}"/>
              </a:ext>
            </a:extLst>
          </p:cNvPr>
          <p:cNvSpPr/>
          <p:nvPr/>
        </p:nvSpPr>
        <p:spPr>
          <a:xfrm>
            <a:off x="779608" y="302884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BEBA8A8-DD79-184D-9671-0638290C955C}"/>
              </a:ext>
            </a:extLst>
          </p:cNvPr>
          <p:cNvSpPr/>
          <p:nvPr/>
        </p:nvSpPr>
        <p:spPr>
          <a:xfrm>
            <a:off x="741210" y="366275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Oval 99">
            <a:hlinkClick r:id="rId3" action="ppaction://hlinksldjump"/>
            <a:extLst>
              <a:ext uri="{FF2B5EF4-FFF2-40B4-BE49-F238E27FC236}">
                <a16:creationId xmlns:a16="http://schemas.microsoft.com/office/drawing/2014/main" id="{E76B6A21-CBA0-C349-AB62-BF2877C24F56}"/>
              </a:ext>
            </a:extLst>
          </p:cNvPr>
          <p:cNvSpPr/>
          <p:nvPr/>
        </p:nvSpPr>
        <p:spPr>
          <a:xfrm>
            <a:off x="774600" y="369614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9C42653-7FB1-B441-A9C8-62AA5D078102}"/>
              </a:ext>
            </a:extLst>
          </p:cNvPr>
          <p:cNvSpPr/>
          <p:nvPr/>
        </p:nvSpPr>
        <p:spPr>
          <a:xfrm>
            <a:off x="748755" y="421999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E7228EB-3EE6-3746-AEA2-816125A40719}"/>
              </a:ext>
            </a:extLst>
          </p:cNvPr>
          <p:cNvSpPr/>
          <p:nvPr/>
        </p:nvSpPr>
        <p:spPr>
          <a:xfrm>
            <a:off x="782145" y="425338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34DE039-428C-CA45-B8F6-64BD18256CD5}"/>
              </a:ext>
            </a:extLst>
          </p:cNvPr>
          <p:cNvSpPr/>
          <p:nvPr/>
        </p:nvSpPr>
        <p:spPr>
          <a:xfrm>
            <a:off x="740937" y="48027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1864DEC7-9E9B-FF4A-AB66-AA208BA74BAF}"/>
              </a:ext>
            </a:extLst>
          </p:cNvPr>
          <p:cNvSpPr/>
          <p:nvPr/>
        </p:nvSpPr>
        <p:spPr>
          <a:xfrm>
            <a:off x="774327" y="48361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A1C5E00-BF32-9342-B3FA-C049E1230F0F}"/>
              </a:ext>
            </a:extLst>
          </p:cNvPr>
          <p:cNvSpPr/>
          <p:nvPr/>
        </p:nvSpPr>
        <p:spPr>
          <a:xfrm>
            <a:off x="740937" y="533980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3DCA5194-7C6D-FA4B-8737-81FC36A1F224}"/>
              </a:ext>
            </a:extLst>
          </p:cNvPr>
          <p:cNvSpPr/>
          <p:nvPr/>
        </p:nvSpPr>
        <p:spPr>
          <a:xfrm>
            <a:off x="774327" y="537319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67DD777-986F-CF46-A6A8-F2ADFFB04C95}"/>
              </a:ext>
            </a:extLst>
          </p:cNvPr>
          <p:cNvSpPr/>
          <p:nvPr/>
        </p:nvSpPr>
        <p:spPr>
          <a:xfrm>
            <a:off x="741210" y="580659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115947F0-668F-1643-89D0-E2FCF63CFC62}"/>
              </a:ext>
            </a:extLst>
          </p:cNvPr>
          <p:cNvSpPr/>
          <p:nvPr/>
        </p:nvSpPr>
        <p:spPr>
          <a:xfrm>
            <a:off x="774327" y="62877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7052BBB-8085-1948-976E-3F799A43AE03}"/>
              </a:ext>
            </a:extLst>
          </p:cNvPr>
          <p:cNvSpPr/>
          <p:nvPr/>
        </p:nvSpPr>
        <p:spPr>
          <a:xfrm>
            <a:off x="774600" y="583998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25E22A0-0F71-4F46-81E2-E726B5563E2F}"/>
              </a:ext>
            </a:extLst>
          </p:cNvPr>
          <p:cNvCxnSpPr>
            <a:cxnSpLocks/>
          </p:cNvCxnSpPr>
          <p:nvPr/>
        </p:nvCxnSpPr>
        <p:spPr>
          <a:xfrm flipH="1">
            <a:off x="9498120" y="701225"/>
            <a:ext cx="2241849" cy="0"/>
          </a:xfrm>
          <a:prstGeom prst="line">
            <a:avLst/>
          </a:prstGeom>
          <a:ln w="28575">
            <a:solidFill>
              <a:srgbClr val="2920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itle 1">
            <a:extLst>
              <a:ext uri="{FF2B5EF4-FFF2-40B4-BE49-F238E27FC236}">
                <a16:creationId xmlns:a16="http://schemas.microsoft.com/office/drawing/2014/main" id="{43F5FA38-9B4F-634A-8D29-763B493FBAEA}"/>
              </a:ext>
            </a:extLst>
          </p:cNvPr>
          <p:cNvSpPr txBox="1">
            <a:spLocks/>
          </p:cNvSpPr>
          <p:nvPr/>
        </p:nvSpPr>
        <p:spPr>
          <a:xfrm>
            <a:off x="605348" y="8295989"/>
            <a:ext cx="5490653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dirty="0">
                <a:latin typeface="Selawik Semibold" panose="020B0502040204020203" pitchFamily="34" charset="77"/>
              </a:rPr>
              <a:t>Business or Operating Unit/Franchise or Department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67598D1-4589-4447-9539-E73D48BD516B}"/>
              </a:ext>
            </a:extLst>
          </p:cNvPr>
          <p:cNvSpPr txBox="1">
            <a:spLocks/>
          </p:cNvSpPr>
          <p:nvPr/>
        </p:nvSpPr>
        <p:spPr>
          <a:xfrm>
            <a:off x="605348" y="8495741"/>
            <a:ext cx="1541505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b="0" dirty="0">
                <a:latin typeface="Selawik" panose="020B0502040204020203" pitchFamily="34" charset="77"/>
              </a:rPr>
              <a:t>Business Use Only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827FE663-E4C2-284D-890C-6630EEF02A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201" t="28230" r="36232" b="30465"/>
          <a:stretch/>
        </p:blipFill>
        <p:spPr>
          <a:xfrm>
            <a:off x="11262652" y="8358763"/>
            <a:ext cx="471123" cy="497297"/>
          </a:xfrm>
          <a:prstGeom prst="rect">
            <a:avLst/>
          </a:prstGeom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5696324C-9FAA-E349-92FB-2C2AD44FA772}"/>
              </a:ext>
            </a:extLst>
          </p:cNvPr>
          <p:cNvSpPr txBox="1">
            <a:spLocks/>
          </p:cNvSpPr>
          <p:nvPr/>
        </p:nvSpPr>
        <p:spPr>
          <a:xfrm>
            <a:off x="5769703" y="8410331"/>
            <a:ext cx="2127629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Overall IT</a:t>
            </a:r>
            <a:b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</a:b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Data Scope: 1 – 30 April ‘20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AFB66F7-59E0-8241-83BA-829CF6F8E3CC}"/>
              </a:ext>
            </a:extLst>
          </p:cNvPr>
          <p:cNvSpPr/>
          <p:nvPr/>
        </p:nvSpPr>
        <p:spPr>
          <a:xfrm>
            <a:off x="740896" y="559819"/>
            <a:ext cx="256111" cy="546821"/>
          </a:xfrm>
          <a:prstGeom prst="downArrow">
            <a:avLst/>
          </a:prstGeom>
          <a:solidFill>
            <a:srgbClr val="292064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39C7F1-904E-554E-A689-BC486BA9D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33202"/>
              </p:ext>
            </p:extLst>
          </p:nvPr>
        </p:nvGraphicFramePr>
        <p:xfrm>
          <a:off x="1238729" y="2326195"/>
          <a:ext cx="10495037" cy="4610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5037">
                  <a:extLst>
                    <a:ext uri="{9D8B030D-6E8A-4147-A177-3AD203B41FA5}">
                      <a16:colId xmlns:a16="http://schemas.microsoft.com/office/drawing/2014/main" val="1257981627"/>
                    </a:ext>
                  </a:extLst>
                </a:gridCol>
              </a:tblGrid>
              <a:tr h="40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ln>
                          <a:solidFill>
                            <a:srgbClr val="0000D7"/>
                          </a:solidFill>
                        </a:ln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66595"/>
                  </a:ext>
                </a:extLst>
              </a:tr>
              <a:tr h="78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27267"/>
                  </a:ext>
                </a:extLst>
              </a:tr>
              <a:tr h="524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77102"/>
                  </a:ext>
                </a:extLst>
              </a:tr>
              <a:tr h="574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550"/>
                  </a:ext>
                </a:extLst>
              </a:tr>
              <a:tr h="55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16638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025559"/>
                  </a:ext>
                </a:extLst>
              </a:tr>
              <a:tr h="4774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52974"/>
                  </a:ext>
                </a:extLst>
              </a:tr>
              <a:tr h="78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388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9A10CE3-EA22-5A46-9278-6740BB452893}"/>
              </a:ext>
            </a:extLst>
          </p:cNvPr>
          <p:cNvSpPr txBox="1"/>
          <p:nvPr/>
        </p:nvSpPr>
        <p:spPr>
          <a:xfrm>
            <a:off x="4176417" y="2273201"/>
            <a:ext cx="8619695" cy="404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60"/>
              </a:lnSpc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Overall IT Good CSAT is at  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Posterama" panose="020B0604020202020204" pitchFamily="34" charset="0"/>
              </a:rPr>
              <a:t>99.20%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LSAT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 at  </a:t>
            </a:r>
            <a:r>
              <a:rPr lang="en-US" sz="1600" spc="6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0.60%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Neutral CSAT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 at  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0.20%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6D8BACB-91D2-DD4D-9886-908ECB8E084A}"/>
              </a:ext>
            </a:extLst>
          </p:cNvPr>
          <p:cNvSpPr txBox="1"/>
          <p:nvPr/>
        </p:nvSpPr>
        <p:spPr>
          <a:xfrm>
            <a:off x="4176417" y="2750257"/>
            <a:ext cx="7952605" cy="68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Issue unsolved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delay in response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&amp;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no response/support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continue to be 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 for LSAT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and Neutral CSAT.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977C2C-A830-9A4A-8A28-1B64A2E60E1D}"/>
              </a:ext>
            </a:extLst>
          </p:cNvPr>
          <p:cNvSpPr txBox="1"/>
          <p:nvPr/>
        </p:nvSpPr>
        <p:spPr>
          <a:xfrm>
            <a:off x="4176417" y="3594999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 is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under-performing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than the target of 96%.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327DC70-9600-D842-A4FE-37B950EC4B30}"/>
              </a:ext>
            </a:extLst>
          </p:cNvPr>
          <p:cNvSpPr txBox="1"/>
          <p:nvPr/>
        </p:nvSpPr>
        <p:spPr>
          <a:xfrm>
            <a:off x="4176416" y="6186950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Top 4 services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contribute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12%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 LSATs.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5D033E5-B9AB-2240-88BA-07C16EDAB5DA}"/>
              </a:ext>
            </a:extLst>
          </p:cNvPr>
          <p:cNvSpPr txBox="1"/>
          <p:nvPr/>
        </p:nvSpPr>
        <p:spPr>
          <a:xfrm>
            <a:off x="4199863" y="4134017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Asia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continues to be top LSAT</a:t>
            </a:r>
            <a:r>
              <a:rPr lang="en-US" sz="1600" dirty="0">
                <a:solidFill>
                  <a:srgbClr val="F5072B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driver, followed by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Europe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.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55B85CE-AE5C-2E40-ADD0-F7B392C12381}"/>
              </a:ext>
            </a:extLst>
          </p:cNvPr>
          <p:cNvSpPr txBox="1"/>
          <p:nvPr/>
        </p:nvSpPr>
        <p:spPr>
          <a:xfrm>
            <a:off x="4176417" y="4712330"/>
            <a:ext cx="7952605" cy="369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Issues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are performing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poorer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than change requests.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F5048A8-B94B-9541-81EB-21E0750A4B07}"/>
              </a:ext>
            </a:extLst>
          </p:cNvPr>
          <p:cNvSpPr txBox="1"/>
          <p:nvPr/>
        </p:nvSpPr>
        <p:spPr>
          <a:xfrm>
            <a:off x="4176416" y="5264657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Non-RTC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groups are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performing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better than RTC groups.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40CEC3C-3A53-554C-AE52-380E599C2AA8}"/>
              </a:ext>
            </a:extLst>
          </p:cNvPr>
          <p:cNvSpPr txBox="1"/>
          <p:nvPr/>
        </p:nvSpPr>
        <p:spPr>
          <a:xfrm>
            <a:off x="4176416" y="5771875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Chat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and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self-service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categories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need improvement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A0FF3855-9FA2-A34E-BAAD-0D58B52D53FC}"/>
              </a:ext>
            </a:extLst>
          </p:cNvPr>
          <p:cNvSpPr/>
          <p:nvPr/>
        </p:nvSpPr>
        <p:spPr>
          <a:xfrm>
            <a:off x="6672798" y="2486817"/>
            <a:ext cx="69047" cy="69047"/>
          </a:xfrm>
          <a:prstGeom prst="ellipse">
            <a:avLst/>
          </a:prstGeom>
          <a:solidFill>
            <a:srgbClr val="00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698C7E5E-A77A-2E4D-B61C-8E81B6913C56}"/>
              </a:ext>
            </a:extLst>
          </p:cNvPr>
          <p:cNvSpPr/>
          <p:nvPr/>
        </p:nvSpPr>
        <p:spPr>
          <a:xfrm>
            <a:off x="10841934" y="2489355"/>
            <a:ext cx="69047" cy="69047"/>
          </a:xfrm>
          <a:prstGeom prst="ellipse">
            <a:avLst/>
          </a:prstGeom>
          <a:solidFill>
            <a:srgbClr val="F486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C19AAEF4-E61B-2449-BD9D-0BE9D93F714D}"/>
              </a:ext>
            </a:extLst>
          </p:cNvPr>
          <p:cNvSpPr/>
          <p:nvPr/>
        </p:nvSpPr>
        <p:spPr>
          <a:xfrm>
            <a:off x="8435396" y="2489355"/>
            <a:ext cx="69047" cy="69047"/>
          </a:xfrm>
          <a:prstGeom prst="ellipse">
            <a:avLst/>
          </a:prstGeom>
          <a:solidFill>
            <a:srgbClr val="F50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8" name="TextBox 67">
            <a:hlinkClick r:id="rId5" action="ppaction://hlinksldjump"/>
            <a:extLst>
              <a:ext uri="{FF2B5EF4-FFF2-40B4-BE49-F238E27FC236}">
                <a16:creationId xmlns:a16="http://schemas.microsoft.com/office/drawing/2014/main" id="{78B417D2-EBB5-BF4A-82BD-D99C810E1CA6}"/>
              </a:ext>
            </a:extLst>
          </p:cNvPr>
          <p:cNvSpPr txBox="1"/>
          <p:nvPr/>
        </p:nvSpPr>
        <p:spPr>
          <a:xfrm>
            <a:off x="1192355" y="2285070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csat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distribution</a:t>
            </a:r>
          </a:p>
        </p:txBody>
      </p:sp>
      <p:sp>
        <p:nvSpPr>
          <p:cNvPr id="69" name="TextBox 68">
            <a:hlinkClick r:id="rId2" action="ppaction://hlinksldjump"/>
            <a:extLst>
              <a:ext uri="{FF2B5EF4-FFF2-40B4-BE49-F238E27FC236}">
                <a16:creationId xmlns:a16="http://schemas.microsoft.com/office/drawing/2014/main" id="{07446057-4FE8-DB41-9204-398D86B3D2CF}"/>
              </a:ext>
            </a:extLst>
          </p:cNvPr>
          <p:cNvSpPr txBox="1"/>
          <p:nvPr/>
        </p:nvSpPr>
        <p:spPr>
          <a:xfrm>
            <a:off x="1185267" y="290307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82BACC3-18A1-4943-939E-8202DEFCFE36}"/>
              </a:ext>
            </a:extLst>
          </p:cNvPr>
          <p:cNvSpPr txBox="1"/>
          <p:nvPr/>
        </p:nvSpPr>
        <p:spPr>
          <a:xfrm>
            <a:off x="1185267" y="616263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service impact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96F58A-41A0-9F4A-BADD-A8D41A4ABB79}"/>
              </a:ext>
            </a:extLst>
          </p:cNvPr>
          <p:cNvSpPr txBox="1"/>
          <p:nvPr/>
        </p:nvSpPr>
        <p:spPr>
          <a:xfrm>
            <a:off x="1185267" y="3599892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performance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A73C57C-3EF4-AF4B-92BE-52239340370C}"/>
              </a:ext>
            </a:extLst>
          </p:cNvPr>
          <p:cNvSpPr txBox="1"/>
          <p:nvPr/>
        </p:nvSpPr>
        <p:spPr>
          <a:xfrm>
            <a:off x="1185259" y="4125639"/>
            <a:ext cx="306757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region-wise performance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44094C1-D738-0142-AA5D-1C75B8476CC0}"/>
              </a:ext>
            </a:extLst>
          </p:cNvPr>
          <p:cNvSpPr txBox="1"/>
          <p:nvPr/>
        </p:nvSpPr>
        <p:spPr>
          <a:xfrm>
            <a:off x="1185262" y="4697665"/>
            <a:ext cx="306756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issues &amp; change requests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D22459-5C68-2D4A-8C9A-F6391116D646}"/>
              </a:ext>
            </a:extLst>
          </p:cNvPr>
          <p:cNvSpPr txBox="1"/>
          <p:nvPr/>
        </p:nvSpPr>
        <p:spPr>
          <a:xfrm>
            <a:off x="1185266" y="5224407"/>
            <a:ext cx="3270669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&amp; non-</a:t>
            </a: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groups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234C5D-CFAD-E440-8EAA-62512A071C14}"/>
              </a:ext>
            </a:extLst>
          </p:cNvPr>
          <p:cNvSpPr txBox="1"/>
          <p:nvPr/>
        </p:nvSpPr>
        <p:spPr>
          <a:xfrm>
            <a:off x="1185262" y="5726408"/>
            <a:ext cx="3009422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performance by category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875A902-7580-6A46-9681-E71E660601F0}"/>
              </a:ext>
            </a:extLst>
          </p:cNvPr>
          <p:cNvCxnSpPr>
            <a:cxnSpLocks/>
            <a:endCxn id="105" idx="0"/>
          </p:cNvCxnSpPr>
          <p:nvPr/>
        </p:nvCxnSpPr>
        <p:spPr>
          <a:xfrm>
            <a:off x="869037" y="4480866"/>
            <a:ext cx="0" cy="321931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613EDCE-8887-6A44-A976-DEE721624487}"/>
              </a:ext>
            </a:extLst>
          </p:cNvPr>
          <p:cNvCxnSpPr>
            <a:cxnSpLocks/>
          </p:cNvCxnSpPr>
          <p:nvPr/>
        </p:nvCxnSpPr>
        <p:spPr>
          <a:xfrm>
            <a:off x="872310" y="3256070"/>
            <a:ext cx="0" cy="396739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482EF49-7627-3546-9EC3-0B6ED53EA9C6}"/>
              </a:ext>
            </a:extLst>
          </p:cNvPr>
          <p:cNvCxnSpPr>
            <a:cxnSpLocks/>
          </p:cNvCxnSpPr>
          <p:nvPr/>
        </p:nvCxnSpPr>
        <p:spPr>
          <a:xfrm>
            <a:off x="2559300" y="1364310"/>
            <a:ext cx="3067345" cy="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CC128806-3EF5-4E4B-BC26-D6E6E30C9911}"/>
              </a:ext>
            </a:extLst>
          </p:cNvPr>
          <p:cNvSpPr/>
          <p:nvPr/>
        </p:nvSpPr>
        <p:spPr>
          <a:xfrm>
            <a:off x="9003310" y="1231640"/>
            <a:ext cx="256200" cy="256200"/>
          </a:xfrm>
          <a:prstGeom prst="ellipse">
            <a:avLst/>
          </a:prstGeom>
          <a:solidFill>
            <a:schemeClr val="bg1"/>
          </a:solidFill>
          <a:ln>
            <a:solidFill>
              <a:srgbClr val="292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E659671-B6FD-2647-9E09-DDACE517F075}"/>
              </a:ext>
            </a:extLst>
          </p:cNvPr>
          <p:cNvSpPr/>
          <p:nvPr/>
        </p:nvSpPr>
        <p:spPr>
          <a:xfrm>
            <a:off x="9036700" y="1265030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06B0F288-ACD3-4B48-8E36-BD3F14BE8A9A}"/>
              </a:ext>
            </a:extLst>
          </p:cNvPr>
          <p:cNvCxnSpPr>
            <a:cxnSpLocks/>
            <a:endCxn id="118" idx="2"/>
          </p:cNvCxnSpPr>
          <p:nvPr/>
        </p:nvCxnSpPr>
        <p:spPr>
          <a:xfrm flipV="1">
            <a:off x="5896860" y="1359740"/>
            <a:ext cx="3106455" cy="457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0C4EB0B8-605A-2B43-AB1C-4BBB18289779}"/>
              </a:ext>
            </a:extLst>
          </p:cNvPr>
          <p:cNvSpPr txBox="1"/>
          <p:nvPr/>
        </p:nvSpPr>
        <p:spPr>
          <a:xfrm>
            <a:off x="1880330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latin typeface="Selawik" panose="020B0502040204020203" pitchFamily="34" charset="77"/>
              </a:rPr>
              <a:t>overall it</a:t>
            </a:r>
            <a:r>
              <a:rPr lang="en-US" sz="1400" b="1" dirty="0">
                <a:latin typeface="Selawik" panose="020B0502040204020203" pitchFamily="34" charset="77"/>
              </a:rPr>
              <a:t> 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FF34B6-4CD5-7A4E-85FB-8A1A2B5F8F05}"/>
              </a:ext>
            </a:extLst>
          </p:cNvPr>
          <p:cNvSpPr txBox="1"/>
          <p:nvPr/>
        </p:nvSpPr>
        <p:spPr>
          <a:xfrm>
            <a:off x="5162919" y="1538521"/>
            <a:ext cx="121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overall </a:t>
            </a:r>
            <a:r>
              <a:rPr lang="en-US" sz="1400" b="1" cap="small" spc="50" dirty="0" err="1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eux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8FD08A1-C00C-8749-BA88-3EC81B6FB06F}"/>
              </a:ext>
            </a:extLst>
          </p:cNvPr>
          <p:cNvSpPr txBox="1"/>
          <p:nvPr/>
        </p:nvSpPr>
        <p:spPr>
          <a:xfrm>
            <a:off x="8629473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onsite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27" name="!!Morph01">
            <a:hlinkClick r:id="rId6" action="ppaction://hlinksldjump"/>
            <a:extLst>
              <a:ext uri="{FF2B5EF4-FFF2-40B4-BE49-F238E27FC236}">
                <a16:creationId xmlns:a16="http://schemas.microsoft.com/office/drawing/2014/main" id="{DAF10AFE-9319-564F-A1A3-64A42C3C570F}"/>
              </a:ext>
            </a:extLst>
          </p:cNvPr>
          <p:cNvSpPr/>
          <p:nvPr/>
        </p:nvSpPr>
        <p:spPr>
          <a:xfrm>
            <a:off x="2284871" y="1228511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8" name="Oval 127">
            <a:hlinkClick r:id="rId6" action="ppaction://hlinksldjump"/>
            <a:extLst>
              <a:ext uri="{FF2B5EF4-FFF2-40B4-BE49-F238E27FC236}">
                <a16:creationId xmlns:a16="http://schemas.microsoft.com/office/drawing/2014/main" id="{FC122893-BF19-E749-9981-7D3A828C8879}"/>
              </a:ext>
            </a:extLst>
          </p:cNvPr>
          <p:cNvSpPr/>
          <p:nvPr/>
        </p:nvSpPr>
        <p:spPr>
          <a:xfrm>
            <a:off x="2318261" y="1261901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0" name="!!Morph02">
            <a:hlinkClick r:id="rId3" action="ppaction://hlinksldjump"/>
            <a:extLst>
              <a:ext uri="{FF2B5EF4-FFF2-40B4-BE49-F238E27FC236}">
                <a16:creationId xmlns:a16="http://schemas.microsoft.com/office/drawing/2014/main" id="{9183C0CF-691C-1C4F-83F0-577811B51E4F}"/>
              </a:ext>
            </a:extLst>
          </p:cNvPr>
          <p:cNvSpPr/>
          <p:nvPr/>
        </p:nvSpPr>
        <p:spPr>
          <a:xfrm>
            <a:off x="5634741" y="124578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1" name="Oval 130">
            <a:hlinkClick r:id="rId3" action="ppaction://hlinksldjump"/>
            <a:extLst>
              <a:ext uri="{FF2B5EF4-FFF2-40B4-BE49-F238E27FC236}">
                <a16:creationId xmlns:a16="http://schemas.microsoft.com/office/drawing/2014/main" id="{D010A36E-779D-144B-A5AD-8BCE19500F6B}"/>
              </a:ext>
            </a:extLst>
          </p:cNvPr>
          <p:cNvSpPr/>
          <p:nvPr/>
        </p:nvSpPr>
        <p:spPr>
          <a:xfrm>
            <a:off x="5668131" y="127917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46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95833E-6 -2.59259E-6 L -3.95833E-6 0.046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4030A2B3-2054-6748-AB49-1D73413CD715}"/>
              </a:ext>
            </a:extLst>
          </p:cNvPr>
          <p:cNvSpPr/>
          <p:nvPr/>
        </p:nvSpPr>
        <p:spPr>
          <a:xfrm>
            <a:off x="3" y="-1"/>
            <a:ext cx="12191999" cy="9001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>
            <a:hlinkClick r:id="" action="ppaction://noaction"/>
            <a:extLst>
              <a:ext uri="{FF2B5EF4-FFF2-40B4-BE49-F238E27FC236}">
                <a16:creationId xmlns:a16="http://schemas.microsoft.com/office/drawing/2014/main" id="{A12DA57B-27D4-F54A-B856-1EFEC4C7F3E8}"/>
              </a:ext>
            </a:extLst>
          </p:cNvPr>
          <p:cNvSpPr/>
          <p:nvPr/>
        </p:nvSpPr>
        <p:spPr>
          <a:xfrm>
            <a:off x="740937" y="62543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D525CB-B776-0543-8619-27BF96175774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869310" y="2618696"/>
            <a:ext cx="5008" cy="37675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1CDED98-A1F7-634E-BBD2-3290E69826B6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872310" y="3960077"/>
            <a:ext cx="4545" cy="25991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4CD5DCD-F04C-E94F-B055-AF3FE2622835}"/>
              </a:ext>
            </a:extLst>
          </p:cNvPr>
          <p:cNvCxnSpPr>
            <a:cxnSpLocks/>
            <a:endCxn id="107" idx="0"/>
          </p:cNvCxnSpPr>
          <p:nvPr/>
        </p:nvCxnSpPr>
        <p:spPr>
          <a:xfrm flipH="1">
            <a:off x="869037" y="5072366"/>
            <a:ext cx="3274" cy="26743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FB02E-A622-CE41-AABE-7733A2665EF7}"/>
              </a:ext>
            </a:extLst>
          </p:cNvPr>
          <p:cNvCxnSpPr>
            <a:cxnSpLocks/>
            <a:endCxn id="112" idx="0"/>
          </p:cNvCxnSpPr>
          <p:nvPr/>
        </p:nvCxnSpPr>
        <p:spPr>
          <a:xfrm flipH="1">
            <a:off x="869310" y="5555446"/>
            <a:ext cx="3000" cy="25114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2808BE0-C59A-4941-8CD6-F1E6355A0652}"/>
              </a:ext>
            </a:extLst>
          </p:cNvPr>
          <p:cNvCxnSpPr>
            <a:cxnSpLocks/>
            <a:endCxn id="114" idx="0"/>
          </p:cNvCxnSpPr>
          <p:nvPr/>
        </p:nvCxnSpPr>
        <p:spPr>
          <a:xfrm flipH="1">
            <a:off x="869037" y="6062792"/>
            <a:ext cx="3274" cy="191605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!!Morph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64340C-D5EF-6445-9480-4232BB74A271}"/>
              </a:ext>
            </a:extLst>
          </p:cNvPr>
          <p:cNvSpPr/>
          <p:nvPr/>
        </p:nvSpPr>
        <p:spPr>
          <a:xfrm>
            <a:off x="746218" y="2362719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6" name="Oval 9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98A9BB8-D6CB-5848-AC88-4FC7AFA83CEE}"/>
              </a:ext>
            </a:extLst>
          </p:cNvPr>
          <p:cNvSpPr/>
          <p:nvPr/>
        </p:nvSpPr>
        <p:spPr>
          <a:xfrm>
            <a:off x="779608" y="2396109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hlinkClick r:id="rId2" action="ppaction://hlinksldjump"/>
            <a:extLst>
              <a:ext uri="{FF2B5EF4-FFF2-40B4-BE49-F238E27FC236}">
                <a16:creationId xmlns:a16="http://schemas.microsoft.com/office/drawing/2014/main" id="{1B0B4813-0FA3-A446-B4C4-5DADDFB095CD}"/>
              </a:ext>
            </a:extLst>
          </p:cNvPr>
          <p:cNvSpPr/>
          <p:nvPr/>
        </p:nvSpPr>
        <p:spPr>
          <a:xfrm>
            <a:off x="746218" y="299545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hlinkClick r:id="rId2" action="ppaction://hlinksldjump"/>
            <a:extLst>
              <a:ext uri="{FF2B5EF4-FFF2-40B4-BE49-F238E27FC236}">
                <a16:creationId xmlns:a16="http://schemas.microsoft.com/office/drawing/2014/main" id="{677FF3F4-24A4-AF4D-96AB-88339188B169}"/>
              </a:ext>
            </a:extLst>
          </p:cNvPr>
          <p:cNvSpPr/>
          <p:nvPr/>
        </p:nvSpPr>
        <p:spPr>
          <a:xfrm>
            <a:off x="779608" y="302884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BEBA8A8-DD79-184D-9671-0638290C955C}"/>
              </a:ext>
            </a:extLst>
          </p:cNvPr>
          <p:cNvSpPr/>
          <p:nvPr/>
        </p:nvSpPr>
        <p:spPr>
          <a:xfrm>
            <a:off x="741210" y="366275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76B6A21-CBA0-C349-AB62-BF2877C24F56}"/>
              </a:ext>
            </a:extLst>
          </p:cNvPr>
          <p:cNvSpPr/>
          <p:nvPr/>
        </p:nvSpPr>
        <p:spPr>
          <a:xfrm>
            <a:off x="774600" y="369614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9C42653-7FB1-B441-A9C8-62AA5D078102}"/>
              </a:ext>
            </a:extLst>
          </p:cNvPr>
          <p:cNvSpPr/>
          <p:nvPr/>
        </p:nvSpPr>
        <p:spPr>
          <a:xfrm>
            <a:off x="748755" y="421999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E7228EB-3EE6-3746-AEA2-816125A40719}"/>
              </a:ext>
            </a:extLst>
          </p:cNvPr>
          <p:cNvSpPr/>
          <p:nvPr/>
        </p:nvSpPr>
        <p:spPr>
          <a:xfrm>
            <a:off x="782145" y="425338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34DE039-428C-CA45-B8F6-64BD18256CD5}"/>
              </a:ext>
            </a:extLst>
          </p:cNvPr>
          <p:cNvSpPr/>
          <p:nvPr/>
        </p:nvSpPr>
        <p:spPr>
          <a:xfrm>
            <a:off x="740937" y="48027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1864DEC7-9E9B-FF4A-AB66-AA208BA74BAF}"/>
              </a:ext>
            </a:extLst>
          </p:cNvPr>
          <p:cNvSpPr/>
          <p:nvPr/>
        </p:nvSpPr>
        <p:spPr>
          <a:xfrm>
            <a:off x="774327" y="48361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A1C5E00-BF32-9342-B3FA-C049E1230F0F}"/>
              </a:ext>
            </a:extLst>
          </p:cNvPr>
          <p:cNvSpPr/>
          <p:nvPr/>
        </p:nvSpPr>
        <p:spPr>
          <a:xfrm>
            <a:off x="740937" y="533980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3DCA5194-7C6D-FA4B-8737-81FC36A1F224}"/>
              </a:ext>
            </a:extLst>
          </p:cNvPr>
          <p:cNvSpPr/>
          <p:nvPr/>
        </p:nvSpPr>
        <p:spPr>
          <a:xfrm>
            <a:off x="774327" y="537319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67DD777-986F-CF46-A6A8-F2ADFFB04C95}"/>
              </a:ext>
            </a:extLst>
          </p:cNvPr>
          <p:cNvSpPr/>
          <p:nvPr/>
        </p:nvSpPr>
        <p:spPr>
          <a:xfrm>
            <a:off x="741210" y="580659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115947F0-668F-1643-89D0-E2FCF63CFC62}"/>
              </a:ext>
            </a:extLst>
          </p:cNvPr>
          <p:cNvSpPr/>
          <p:nvPr/>
        </p:nvSpPr>
        <p:spPr>
          <a:xfrm>
            <a:off x="774327" y="62877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7052BBB-8085-1948-976E-3F799A43AE03}"/>
              </a:ext>
            </a:extLst>
          </p:cNvPr>
          <p:cNvSpPr/>
          <p:nvPr/>
        </p:nvSpPr>
        <p:spPr>
          <a:xfrm>
            <a:off x="774600" y="583998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43F5FA38-9B4F-634A-8D29-763B493FBAEA}"/>
              </a:ext>
            </a:extLst>
          </p:cNvPr>
          <p:cNvSpPr txBox="1">
            <a:spLocks/>
          </p:cNvSpPr>
          <p:nvPr/>
        </p:nvSpPr>
        <p:spPr>
          <a:xfrm>
            <a:off x="605348" y="8295989"/>
            <a:ext cx="5490653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dirty="0">
                <a:latin typeface="Selawik Semibold" panose="020B0502040204020203" pitchFamily="34" charset="77"/>
              </a:rPr>
              <a:t>Business or Operating Unit/Franchise or Department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67598D1-4589-4447-9539-E73D48BD516B}"/>
              </a:ext>
            </a:extLst>
          </p:cNvPr>
          <p:cNvSpPr txBox="1">
            <a:spLocks/>
          </p:cNvSpPr>
          <p:nvPr/>
        </p:nvSpPr>
        <p:spPr>
          <a:xfrm>
            <a:off x="605348" y="8495741"/>
            <a:ext cx="1541505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b="0" dirty="0">
                <a:latin typeface="Selawik" panose="020B0502040204020203" pitchFamily="34" charset="77"/>
              </a:rPr>
              <a:t>Business Use Only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827FE663-E4C2-284D-890C-6630EEF02A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201" t="28230" r="36232" b="30465"/>
          <a:stretch/>
        </p:blipFill>
        <p:spPr>
          <a:xfrm>
            <a:off x="11262652" y="8358763"/>
            <a:ext cx="471123" cy="497297"/>
          </a:xfrm>
          <a:prstGeom prst="rect">
            <a:avLst/>
          </a:prstGeom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5696324C-9FAA-E349-92FB-2C2AD44FA772}"/>
              </a:ext>
            </a:extLst>
          </p:cNvPr>
          <p:cNvSpPr txBox="1">
            <a:spLocks/>
          </p:cNvSpPr>
          <p:nvPr/>
        </p:nvSpPr>
        <p:spPr>
          <a:xfrm>
            <a:off x="5769703" y="8410331"/>
            <a:ext cx="2127629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Overall IT</a:t>
            </a:r>
            <a:b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</a:b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Data Scope: 1 – 30 April ‘20</a:t>
            </a:r>
          </a:p>
        </p:txBody>
      </p:sp>
      <p:sp>
        <p:nvSpPr>
          <p:cNvPr id="68" name="TextBox 67">
            <a:hlinkClick r:id="rId4" action="ppaction://hlinksldjump"/>
            <a:extLst>
              <a:ext uri="{FF2B5EF4-FFF2-40B4-BE49-F238E27FC236}">
                <a16:creationId xmlns:a16="http://schemas.microsoft.com/office/drawing/2014/main" id="{78B417D2-EBB5-BF4A-82BD-D99C810E1CA6}"/>
              </a:ext>
            </a:extLst>
          </p:cNvPr>
          <p:cNvSpPr txBox="1"/>
          <p:nvPr/>
        </p:nvSpPr>
        <p:spPr>
          <a:xfrm>
            <a:off x="1192355" y="2285070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csat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distribution</a:t>
            </a:r>
          </a:p>
        </p:txBody>
      </p:sp>
      <p:sp>
        <p:nvSpPr>
          <p:cNvPr id="69" name="TextBox 68">
            <a:hlinkClick r:id="rId2" action="ppaction://hlinksldjump"/>
            <a:extLst>
              <a:ext uri="{FF2B5EF4-FFF2-40B4-BE49-F238E27FC236}">
                <a16:creationId xmlns:a16="http://schemas.microsoft.com/office/drawing/2014/main" id="{07446057-4FE8-DB41-9204-398D86B3D2CF}"/>
              </a:ext>
            </a:extLst>
          </p:cNvPr>
          <p:cNvSpPr txBox="1"/>
          <p:nvPr/>
        </p:nvSpPr>
        <p:spPr>
          <a:xfrm>
            <a:off x="1185267" y="290307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82BACC3-18A1-4943-939E-8202DEFCFE36}"/>
              </a:ext>
            </a:extLst>
          </p:cNvPr>
          <p:cNvSpPr txBox="1"/>
          <p:nvPr/>
        </p:nvSpPr>
        <p:spPr>
          <a:xfrm>
            <a:off x="1185267" y="616263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service impact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96F58A-41A0-9F4A-BADD-A8D41A4ABB79}"/>
              </a:ext>
            </a:extLst>
          </p:cNvPr>
          <p:cNvSpPr txBox="1"/>
          <p:nvPr/>
        </p:nvSpPr>
        <p:spPr>
          <a:xfrm>
            <a:off x="1185267" y="3599892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performance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A73C57C-3EF4-AF4B-92BE-52239340370C}"/>
              </a:ext>
            </a:extLst>
          </p:cNvPr>
          <p:cNvSpPr txBox="1"/>
          <p:nvPr/>
        </p:nvSpPr>
        <p:spPr>
          <a:xfrm>
            <a:off x="1185259" y="4125639"/>
            <a:ext cx="306757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region-wise performance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44094C1-D738-0142-AA5D-1C75B8476CC0}"/>
              </a:ext>
            </a:extLst>
          </p:cNvPr>
          <p:cNvSpPr txBox="1"/>
          <p:nvPr/>
        </p:nvSpPr>
        <p:spPr>
          <a:xfrm>
            <a:off x="1185262" y="4697665"/>
            <a:ext cx="306756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issues &amp; change requests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D22459-5C68-2D4A-8C9A-F6391116D646}"/>
              </a:ext>
            </a:extLst>
          </p:cNvPr>
          <p:cNvSpPr txBox="1"/>
          <p:nvPr/>
        </p:nvSpPr>
        <p:spPr>
          <a:xfrm>
            <a:off x="1185266" y="5224407"/>
            <a:ext cx="3270669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&amp; non-</a:t>
            </a: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groups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234C5D-CFAD-E440-8EAA-62512A071C14}"/>
              </a:ext>
            </a:extLst>
          </p:cNvPr>
          <p:cNvSpPr txBox="1"/>
          <p:nvPr/>
        </p:nvSpPr>
        <p:spPr>
          <a:xfrm>
            <a:off x="1185262" y="5726408"/>
            <a:ext cx="3009422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performance by category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875A902-7580-6A46-9681-E71E660601F0}"/>
              </a:ext>
            </a:extLst>
          </p:cNvPr>
          <p:cNvCxnSpPr>
            <a:cxnSpLocks/>
            <a:endCxn id="105" idx="0"/>
          </p:cNvCxnSpPr>
          <p:nvPr/>
        </p:nvCxnSpPr>
        <p:spPr>
          <a:xfrm>
            <a:off x="869037" y="4480866"/>
            <a:ext cx="0" cy="321931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613EDCE-8887-6A44-A976-DEE721624487}"/>
              </a:ext>
            </a:extLst>
          </p:cNvPr>
          <p:cNvCxnSpPr>
            <a:cxnSpLocks/>
          </p:cNvCxnSpPr>
          <p:nvPr/>
        </p:nvCxnSpPr>
        <p:spPr>
          <a:xfrm>
            <a:off x="872310" y="3256070"/>
            <a:ext cx="0" cy="396739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386BC103-20F6-394D-907E-8F0E7B440AD8}"/>
              </a:ext>
            </a:extLst>
          </p:cNvPr>
          <p:cNvSpPr/>
          <p:nvPr/>
        </p:nvSpPr>
        <p:spPr>
          <a:xfrm>
            <a:off x="6096001" y="2347573"/>
            <a:ext cx="3059084" cy="3059084"/>
          </a:xfrm>
          <a:prstGeom prst="rect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6514901-F361-2645-96A5-EF140EF14918}"/>
              </a:ext>
            </a:extLst>
          </p:cNvPr>
          <p:cNvSpPr/>
          <p:nvPr/>
        </p:nvSpPr>
        <p:spPr>
          <a:xfrm>
            <a:off x="6096000" y="2347581"/>
            <a:ext cx="3059084" cy="1802471"/>
          </a:xfrm>
          <a:prstGeom prst="rect">
            <a:avLst/>
          </a:prstGeom>
          <a:solidFill>
            <a:srgbClr val="00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D531343-365E-594E-AF60-7A7FCCCC561E}"/>
              </a:ext>
            </a:extLst>
          </p:cNvPr>
          <p:cNvSpPr/>
          <p:nvPr/>
        </p:nvSpPr>
        <p:spPr>
          <a:xfrm>
            <a:off x="7831459" y="4143130"/>
            <a:ext cx="1323633" cy="1263535"/>
          </a:xfrm>
          <a:prstGeom prst="rect">
            <a:avLst/>
          </a:prstGeom>
          <a:solidFill>
            <a:srgbClr val="F486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0" name="Title 1">
            <a:extLst>
              <a:ext uri="{FF2B5EF4-FFF2-40B4-BE49-F238E27FC236}">
                <a16:creationId xmlns:a16="http://schemas.microsoft.com/office/drawing/2014/main" id="{73FEDEE9-336B-5747-8F04-6A1372BE39F4}"/>
              </a:ext>
            </a:extLst>
          </p:cNvPr>
          <p:cNvSpPr txBox="1">
            <a:spLocks/>
          </p:cNvSpPr>
          <p:nvPr/>
        </p:nvSpPr>
        <p:spPr>
          <a:xfrm>
            <a:off x="6094662" y="3717912"/>
            <a:ext cx="868177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600" dirty="0">
                <a:solidFill>
                  <a:schemeClr val="bg1"/>
                </a:solidFill>
                <a:latin typeface="Selawik Semibold" panose="020B0502040204020203" pitchFamily="34" charset="77"/>
              </a:rPr>
              <a:t>10,669</a:t>
            </a:r>
          </a:p>
        </p:txBody>
      </p:sp>
      <p:sp>
        <p:nvSpPr>
          <p:cNvPr id="91" name="Title 1">
            <a:extLst>
              <a:ext uri="{FF2B5EF4-FFF2-40B4-BE49-F238E27FC236}">
                <a16:creationId xmlns:a16="http://schemas.microsoft.com/office/drawing/2014/main" id="{3F439890-3B98-6244-BC27-B8A29B5E0C06}"/>
              </a:ext>
            </a:extLst>
          </p:cNvPr>
          <p:cNvSpPr txBox="1">
            <a:spLocks/>
          </p:cNvSpPr>
          <p:nvPr/>
        </p:nvSpPr>
        <p:spPr>
          <a:xfrm>
            <a:off x="7875906" y="4965927"/>
            <a:ext cx="474589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500" dirty="0">
                <a:solidFill>
                  <a:schemeClr val="bg1"/>
                </a:solidFill>
                <a:latin typeface="Selawik Semibold" panose="020B0502040204020203" pitchFamily="34" charset="77"/>
              </a:rPr>
              <a:t>22</a:t>
            </a:r>
          </a:p>
        </p:txBody>
      </p:sp>
      <p:sp>
        <p:nvSpPr>
          <p:cNvPr id="92" name="Title 1">
            <a:extLst>
              <a:ext uri="{FF2B5EF4-FFF2-40B4-BE49-F238E27FC236}">
                <a16:creationId xmlns:a16="http://schemas.microsoft.com/office/drawing/2014/main" id="{2FD93433-7C93-EF49-9F2C-63FEFAF72DD2}"/>
              </a:ext>
            </a:extLst>
          </p:cNvPr>
          <p:cNvSpPr txBox="1">
            <a:spLocks/>
          </p:cNvSpPr>
          <p:nvPr/>
        </p:nvSpPr>
        <p:spPr>
          <a:xfrm>
            <a:off x="7859406" y="4196727"/>
            <a:ext cx="1272004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450" b="0" dirty="0">
                <a:solidFill>
                  <a:schemeClr val="bg1"/>
                </a:solidFill>
                <a:latin typeface="Selawik" panose="020B0502040204020203" pitchFamily="34" charset="77"/>
              </a:rPr>
              <a:t>Neutral Responses</a:t>
            </a:r>
          </a:p>
        </p:txBody>
      </p:sp>
      <p:sp>
        <p:nvSpPr>
          <p:cNvPr id="102" name="Title 1">
            <a:extLst>
              <a:ext uri="{FF2B5EF4-FFF2-40B4-BE49-F238E27FC236}">
                <a16:creationId xmlns:a16="http://schemas.microsoft.com/office/drawing/2014/main" id="{28E30D59-A6EA-6846-9513-F0D3999C9A5D}"/>
              </a:ext>
            </a:extLst>
          </p:cNvPr>
          <p:cNvSpPr txBox="1">
            <a:spLocks/>
          </p:cNvSpPr>
          <p:nvPr/>
        </p:nvSpPr>
        <p:spPr>
          <a:xfrm>
            <a:off x="6989540" y="2655877"/>
            <a:ext cx="1272004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770" b="0" dirty="0">
                <a:solidFill>
                  <a:schemeClr val="bg1"/>
                </a:solidFill>
                <a:latin typeface="Selawik" panose="020B0502040204020203" pitchFamily="34" charset="77"/>
              </a:rPr>
              <a:t>Good Responses</a:t>
            </a:r>
          </a:p>
        </p:txBody>
      </p:sp>
      <p:sp>
        <p:nvSpPr>
          <p:cNvPr id="103" name="Title 1">
            <a:extLst>
              <a:ext uri="{FF2B5EF4-FFF2-40B4-BE49-F238E27FC236}">
                <a16:creationId xmlns:a16="http://schemas.microsoft.com/office/drawing/2014/main" id="{D7BF6AFA-0188-EE40-8EE8-E44F0CA666AA}"/>
              </a:ext>
            </a:extLst>
          </p:cNvPr>
          <p:cNvSpPr txBox="1">
            <a:spLocks/>
          </p:cNvSpPr>
          <p:nvPr/>
        </p:nvSpPr>
        <p:spPr>
          <a:xfrm>
            <a:off x="9576713" y="3396735"/>
            <a:ext cx="1874353" cy="49729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77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</a:rPr>
              <a:t>Total Responses</a:t>
            </a:r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E08FF804-824A-2641-BC1D-F83E3451230E}"/>
              </a:ext>
            </a:extLst>
          </p:cNvPr>
          <p:cNvSpPr txBox="1">
            <a:spLocks/>
          </p:cNvSpPr>
          <p:nvPr/>
        </p:nvSpPr>
        <p:spPr>
          <a:xfrm>
            <a:off x="9710095" y="3799531"/>
            <a:ext cx="1607587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</a:rPr>
              <a:t>10,756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94EB05F-E511-6F46-81D0-98E6DDC6C04F}"/>
              </a:ext>
            </a:extLst>
          </p:cNvPr>
          <p:cNvCxnSpPr>
            <a:cxnSpLocks/>
          </p:cNvCxnSpPr>
          <p:nvPr/>
        </p:nvCxnSpPr>
        <p:spPr>
          <a:xfrm>
            <a:off x="9576710" y="2360188"/>
            <a:ext cx="0" cy="303359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D31EE4B-74F4-9E4A-863C-5657D2209248}"/>
              </a:ext>
            </a:extLst>
          </p:cNvPr>
          <p:cNvCxnSpPr/>
          <p:nvPr/>
        </p:nvCxnSpPr>
        <p:spPr>
          <a:xfrm flipH="1">
            <a:off x="9259510" y="2371123"/>
            <a:ext cx="317200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9654C07-A63B-684C-A470-E02A174F6330}"/>
              </a:ext>
            </a:extLst>
          </p:cNvPr>
          <p:cNvCxnSpPr/>
          <p:nvPr/>
        </p:nvCxnSpPr>
        <p:spPr>
          <a:xfrm flipH="1">
            <a:off x="9231046" y="5393781"/>
            <a:ext cx="345667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itle 1">
            <a:extLst>
              <a:ext uri="{FF2B5EF4-FFF2-40B4-BE49-F238E27FC236}">
                <a16:creationId xmlns:a16="http://schemas.microsoft.com/office/drawing/2014/main" id="{2D9CCB10-9CF3-514B-924E-E24C198F0219}"/>
              </a:ext>
            </a:extLst>
          </p:cNvPr>
          <p:cNvSpPr txBox="1">
            <a:spLocks/>
          </p:cNvSpPr>
          <p:nvPr/>
        </p:nvSpPr>
        <p:spPr>
          <a:xfrm>
            <a:off x="5955698" y="1852933"/>
            <a:ext cx="3346217" cy="482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lawik" panose="020B0502040204020203" pitchFamily="34" charset="77"/>
              </a:rPr>
              <a:t>Breakdown of CSAT survey responses</a:t>
            </a:r>
          </a:p>
        </p:txBody>
      </p:sp>
      <p:sp>
        <p:nvSpPr>
          <p:cNvPr id="120" name="Title 1">
            <a:extLst>
              <a:ext uri="{FF2B5EF4-FFF2-40B4-BE49-F238E27FC236}">
                <a16:creationId xmlns:a16="http://schemas.microsoft.com/office/drawing/2014/main" id="{C19F03AA-997C-9A4B-9AF2-F2EEABD8D5CB}"/>
              </a:ext>
            </a:extLst>
          </p:cNvPr>
          <p:cNvSpPr txBox="1">
            <a:spLocks/>
          </p:cNvSpPr>
          <p:nvPr/>
        </p:nvSpPr>
        <p:spPr>
          <a:xfrm>
            <a:off x="8016537" y="3725932"/>
            <a:ext cx="1126044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2000" dirty="0">
                <a:solidFill>
                  <a:schemeClr val="bg1"/>
                </a:solidFill>
                <a:latin typeface="Selawik Semibold" panose="020B0502040204020203" pitchFamily="34" charset="77"/>
              </a:rPr>
              <a:t>99.20%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7FA7D2B-5FCE-5046-8AE3-816B59BBF4E0}"/>
              </a:ext>
            </a:extLst>
          </p:cNvPr>
          <p:cNvSpPr/>
          <p:nvPr/>
        </p:nvSpPr>
        <p:spPr>
          <a:xfrm>
            <a:off x="6096008" y="4143130"/>
            <a:ext cx="1735451" cy="1263535"/>
          </a:xfrm>
          <a:prstGeom prst="rect">
            <a:avLst/>
          </a:prstGeom>
          <a:solidFill>
            <a:srgbClr val="F50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4" name="Title 1">
            <a:extLst>
              <a:ext uri="{FF2B5EF4-FFF2-40B4-BE49-F238E27FC236}">
                <a16:creationId xmlns:a16="http://schemas.microsoft.com/office/drawing/2014/main" id="{57A8F34E-216B-3647-AA5E-253600054150}"/>
              </a:ext>
            </a:extLst>
          </p:cNvPr>
          <p:cNvSpPr txBox="1">
            <a:spLocks/>
          </p:cNvSpPr>
          <p:nvPr/>
        </p:nvSpPr>
        <p:spPr>
          <a:xfrm>
            <a:off x="6327239" y="4196727"/>
            <a:ext cx="1272004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500" b="0" dirty="0">
                <a:solidFill>
                  <a:schemeClr val="bg1"/>
                </a:solidFill>
                <a:latin typeface="Selawik" panose="020B0502040204020203" pitchFamily="34" charset="77"/>
              </a:rPr>
              <a:t>Poor Responses</a:t>
            </a:r>
          </a:p>
        </p:txBody>
      </p:sp>
      <p:sp>
        <p:nvSpPr>
          <p:cNvPr id="125" name="Title 1">
            <a:extLst>
              <a:ext uri="{FF2B5EF4-FFF2-40B4-BE49-F238E27FC236}">
                <a16:creationId xmlns:a16="http://schemas.microsoft.com/office/drawing/2014/main" id="{662A4F69-F613-3442-9455-E974B15E245B}"/>
              </a:ext>
            </a:extLst>
          </p:cNvPr>
          <p:cNvSpPr txBox="1">
            <a:spLocks/>
          </p:cNvSpPr>
          <p:nvPr/>
        </p:nvSpPr>
        <p:spPr>
          <a:xfrm>
            <a:off x="6118485" y="4965927"/>
            <a:ext cx="447299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600" dirty="0">
                <a:solidFill>
                  <a:schemeClr val="bg1"/>
                </a:solidFill>
                <a:latin typeface="Selawik Semibold" panose="020B0502040204020203" pitchFamily="34" charset="77"/>
              </a:rPr>
              <a:t>65</a:t>
            </a:r>
          </a:p>
        </p:txBody>
      </p:sp>
      <p:sp>
        <p:nvSpPr>
          <p:cNvPr id="126" name="Title 1">
            <a:extLst>
              <a:ext uri="{FF2B5EF4-FFF2-40B4-BE49-F238E27FC236}">
                <a16:creationId xmlns:a16="http://schemas.microsoft.com/office/drawing/2014/main" id="{F252E1C0-AB20-644A-B623-A95F4B922663}"/>
              </a:ext>
            </a:extLst>
          </p:cNvPr>
          <p:cNvSpPr txBox="1">
            <a:spLocks/>
          </p:cNvSpPr>
          <p:nvPr/>
        </p:nvSpPr>
        <p:spPr>
          <a:xfrm>
            <a:off x="6938937" y="4964967"/>
            <a:ext cx="896794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2000" dirty="0">
                <a:solidFill>
                  <a:schemeClr val="bg1"/>
                </a:solidFill>
                <a:latin typeface="Selawik Semibold" panose="020B0502040204020203" pitchFamily="34" charset="77"/>
              </a:rPr>
              <a:t>0.60%</a:t>
            </a:r>
          </a:p>
        </p:txBody>
      </p:sp>
      <p:sp>
        <p:nvSpPr>
          <p:cNvPr id="127" name="Title 1">
            <a:extLst>
              <a:ext uri="{FF2B5EF4-FFF2-40B4-BE49-F238E27FC236}">
                <a16:creationId xmlns:a16="http://schemas.microsoft.com/office/drawing/2014/main" id="{8B6BEEE6-1CD3-3746-91B8-CFFE3163A385}"/>
              </a:ext>
            </a:extLst>
          </p:cNvPr>
          <p:cNvSpPr txBox="1">
            <a:spLocks/>
          </p:cNvSpPr>
          <p:nvPr/>
        </p:nvSpPr>
        <p:spPr>
          <a:xfrm>
            <a:off x="8301235" y="4964967"/>
            <a:ext cx="870685" cy="35583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IN" sz="1800" dirty="0">
                <a:solidFill>
                  <a:schemeClr val="bg1"/>
                </a:solidFill>
                <a:latin typeface="Selawik Semibold" panose="020B0502040204020203" pitchFamily="34" charset="77"/>
              </a:rPr>
              <a:t>0.20%</a:t>
            </a:r>
          </a:p>
        </p:txBody>
      </p:sp>
      <p:sp>
        <p:nvSpPr>
          <p:cNvPr id="128" name="Round Diagonal Corner of Rectangle 127">
            <a:hlinkClick r:id="rId2" action="ppaction://hlinksldjump"/>
            <a:extLst>
              <a:ext uri="{FF2B5EF4-FFF2-40B4-BE49-F238E27FC236}">
                <a16:creationId xmlns:a16="http://schemas.microsoft.com/office/drawing/2014/main" id="{54F9716A-3270-E34E-85BD-4654E42D1814}"/>
              </a:ext>
            </a:extLst>
          </p:cNvPr>
          <p:cNvSpPr/>
          <p:nvPr/>
        </p:nvSpPr>
        <p:spPr>
          <a:xfrm>
            <a:off x="5020136" y="6510604"/>
            <a:ext cx="5158213" cy="450342"/>
          </a:xfrm>
          <a:prstGeom prst="round2DiagRect">
            <a:avLst/>
          </a:prstGeom>
          <a:solidFill>
            <a:srgbClr val="BADBE6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itle 1">
            <a:extLst>
              <a:ext uri="{FF2B5EF4-FFF2-40B4-BE49-F238E27FC236}">
                <a16:creationId xmlns:a16="http://schemas.microsoft.com/office/drawing/2014/main" id="{797DA591-F75B-1B4C-A7EB-A706E34358FC}"/>
              </a:ext>
            </a:extLst>
          </p:cNvPr>
          <p:cNvSpPr txBox="1">
            <a:spLocks/>
          </p:cNvSpPr>
          <p:nvPr/>
        </p:nvSpPr>
        <p:spPr>
          <a:xfrm>
            <a:off x="5024396" y="6487454"/>
            <a:ext cx="5158219" cy="42732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700"/>
              </a:lnSpc>
            </a:pPr>
            <a:r>
              <a:rPr lang="en-IN" sz="1600" dirty="0">
                <a:solidFill>
                  <a:schemeClr val="tx1"/>
                </a:solidFill>
                <a:latin typeface="Selawik Semibold" panose="020B0502040204020203" pitchFamily="34" charset="77"/>
              </a:rPr>
              <a:t>What are the key drivers of LSAT and Neutrals?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6CE3681-4746-864B-A5CD-528484BEF719}"/>
              </a:ext>
            </a:extLst>
          </p:cNvPr>
          <p:cNvSpPr txBox="1"/>
          <p:nvPr/>
        </p:nvSpPr>
        <p:spPr>
          <a:xfrm>
            <a:off x="4570470" y="5544325"/>
            <a:ext cx="6610871" cy="677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Effectively addressing poor &amp; neutral responses will help improve the overall CSAT score.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Selawik" panose="020B0502040204020203" pitchFamily="34" charset="77"/>
              <a:cs typeface="Segoe UI" panose="020B0502040204020203" pitchFamily="34" charset="0"/>
            </a:endParaRPr>
          </a:p>
        </p:txBody>
      </p:sp>
      <p:sp>
        <p:nvSpPr>
          <p:cNvPr id="131" name="Round Diagonal Corner of Rectangle 130">
            <a:extLst>
              <a:ext uri="{FF2B5EF4-FFF2-40B4-BE49-F238E27FC236}">
                <a16:creationId xmlns:a16="http://schemas.microsoft.com/office/drawing/2014/main" id="{60CB8CF4-8D25-A24A-BB80-EB2CD959A148}"/>
              </a:ext>
            </a:extLst>
          </p:cNvPr>
          <p:cNvSpPr/>
          <p:nvPr/>
        </p:nvSpPr>
        <p:spPr>
          <a:xfrm>
            <a:off x="5205511" y="7222489"/>
            <a:ext cx="4755197" cy="440689"/>
          </a:xfrm>
          <a:prstGeom prst="round2DiagRect">
            <a:avLst/>
          </a:prstGeom>
          <a:solidFill>
            <a:srgbClr val="BADBE6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itle 1">
            <a:extLst>
              <a:ext uri="{FF2B5EF4-FFF2-40B4-BE49-F238E27FC236}">
                <a16:creationId xmlns:a16="http://schemas.microsoft.com/office/drawing/2014/main" id="{983B65D8-7664-1B42-93B5-8088B42E2E70}"/>
              </a:ext>
            </a:extLst>
          </p:cNvPr>
          <p:cNvSpPr txBox="1">
            <a:spLocks/>
          </p:cNvSpPr>
          <p:nvPr/>
        </p:nvSpPr>
        <p:spPr>
          <a:xfrm>
            <a:off x="5209771" y="7203189"/>
            <a:ext cx="4705087" cy="42732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700"/>
              </a:lnSpc>
            </a:pPr>
            <a:r>
              <a:rPr lang="en-IN" sz="1600" b="0" dirty="0">
                <a:solidFill>
                  <a:schemeClr val="tx1"/>
                </a:solidFill>
                <a:latin typeface="Selawik" panose="020B0502040204020203" pitchFamily="34" charset="77"/>
              </a:rPr>
              <a:t>How do services impact LSAT?</a:t>
            </a:r>
          </a:p>
        </p:txBody>
      </p:sp>
      <p:sp>
        <p:nvSpPr>
          <p:cNvPr id="133" name="Title 1">
            <a:extLst>
              <a:ext uri="{FF2B5EF4-FFF2-40B4-BE49-F238E27FC236}">
                <a16:creationId xmlns:a16="http://schemas.microsoft.com/office/drawing/2014/main" id="{D61BA63B-5325-DE46-8097-B8F511C9A1EA}"/>
              </a:ext>
            </a:extLst>
          </p:cNvPr>
          <p:cNvSpPr txBox="1">
            <a:spLocks/>
          </p:cNvSpPr>
          <p:nvPr/>
        </p:nvSpPr>
        <p:spPr>
          <a:xfrm>
            <a:off x="497376" y="306098"/>
            <a:ext cx="11197253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800"/>
              </a:lnSpc>
            </a:pPr>
            <a:r>
              <a:rPr lang="en-IN" sz="2000" dirty="0">
                <a:solidFill>
                  <a:schemeClr val="tx1"/>
                </a:solidFill>
                <a:latin typeface="Selawik Semibold" panose="020B0502040204020203" pitchFamily="34" charset="77"/>
              </a:rPr>
              <a:t>OVERALL IT GOOD CSAT IS AT </a:t>
            </a:r>
            <a:r>
              <a:rPr lang="en-IN" sz="2000" dirty="0">
                <a:solidFill>
                  <a:srgbClr val="007792"/>
                </a:solidFill>
                <a:latin typeface="Selawik Semibold" panose="020B0502040204020203" pitchFamily="34" charset="77"/>
              </a:rPr>
              <a:t>99.20%</a:t>
            </a:r>
            <a:r>
              <a:rPr lang="en-IN" sz="2000" dirty="0">
                <a:solidFill>
                  <a:schemeClr val="tx1"/>
                </a:solidFill>
                <a:latin typeface="Selawik Semibold" panose="020B0502040204020203" pitchFamily="34" charset="77"/>
              </a:rPr>
              <a:t>, LSAT IS AT </a:t>
            </a:r>
            <a:r>
              <a:rPr lang="en-IN" sz="2000" dirty="0">
                <a:solidFill>
                  <a:srgbClr val="F5072B"/>
                </a:solidFill>
                <a:latin typeface="Selawik Semibold" panose="020B0502040204020203" pitchFamily="34" charset="77"/>
              </a:rPr>
              <a:t>0.60%</a:t>
            </a:r>
            <a:r>
              <a:rPr lang="en-IN" sz="2000" dirty="0">
                <a:solidFill>
                  <a:schemeClr val="tx1"/>
                </a:solidFill>
                <a:latin typeface="Selawik Semibold" panose="020B0502040204020203" pitchFamily="34" charset="77"/>
              </a:rPr>
              <a:t>, NEUTRAL CSAT IS AT </a:t>
            </a:r>
            <a:r>
              <a:rPr lang="en-IN" sz="2000" dirty="0">
                <a:solidFill>
                  <a:srgbClr val="F48603"/>
                </a:solidFill>
                <a:latin typeface="Selawik Semibold" panose="020B0502040204020203" pitchFamily="34" charset="77"/>
              </a:rPr>
              <a:t>0.20%</a:t>
            </a:r>
            <a:r>
              <a:rPr lang="en-IN" sz="2000" dirty="0">
                <a:solidFill>
                  <a:schemeClr val="tx1"/>
                </a:solidFill>
                <a:latin typeface="Selawik Semibold" panose="020B0502040204020203" pitchFamily="34" charset="77"/>
              </a:rPr>
              <a:t>.</a:t>
            </a:r>
            <a:endParaRPr lang="en-IN" sz="2000" dirty="0">
              <a:solidFill>
                <a:srgbClr val="F48603"/>
              </a:solidFill>
              <a:latin typeface="Selawik Semibold" panose="020B0502040204020203" pitchFamily="34" charset="77"/>
            </a:endParaRP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B6AE7FFD-4CC3-FF40-9558-CFA69ACAB851}"/>
              </a:ext>
            </a:extLst>
          </p:cNvPr>
          <p:cNvCxnSpPr>
            <a:cxnSpLocks/>
          </p:cNvCxnSpPr>
          <p:nvPr/>
        </p:nvCxnSpPr>
        <p:spPr>
          <a:xfrm>
            <a:off x="2559300" y="1364310"/>
            <a:ext cx="3067345" cy="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>
            <a:extLst>
              <a:ext uri="{FF2B5EF4-FFF2-40B4-BE49-F238E27FC236}">
                <a16:creationId xmlns:a16="http://schemas.microsoft.com/office/drawing/2014/main" id="{B47AA090-7F3A-5A46-A52E-35B2D78563E1}"/>
              </a:ext>
            </a:extLst>
          </p:cNvPr>
          <p:cNvSpPr/>
          <p:nvPr/>
        </p:nvSpPr>
        <p:spPr>
          <a:xfrm>
            <a:off x="9003310" y="1231640"/>
            <a:ext cx="256200" cy="256200"/>
          </a:xfrm>
          <a:prstGeom prst="ellipse">
            <a:avLst/>
          </a:prstGeom>
          <a:solidFill>
            <a:schemeClr val="bg1"/>
          </a:solidFill>
          <a:ln>
            <a:solidFill>
              <a:srgbClr val="292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5C30D127-4CFC-3948-8C03-1B962BF05DBE}"/>
              </a:ext>
            </a:extLst>
          </p:cNvPr>
          <p:cNvSpPr/>
          <p:nvPr/>
        </p:nvSpPr>
        <p:spPr>
          <a:xfrm>
            <a:off x="9036700" y="1265030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325F2DE0-611C-5D41-94E6-D0C92ED65A5D}"/>
              </a:ext>
            </a:extLst>
          </p:cNvPr>
          <p:cNvCxnSpPr>
            <a:cxnSpLocks/>
            <a:endCxn id="139" idx="2"/>
          </p:cNvCxnSpPr>
          <p:nvPr/>
        </p:nvCxnSpPr>
        <p:spPr>
          <a:xfrm flipV="1">
            <a:off x="5896860" y="1359740"/>
            <a:ext cx="3106455" cy="457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FC923EE6-07AE-4C4C-B621-14438132E14E}"/>
              </a:ext>
            </a:extLst>
          </p:cNvPr>
          <p:cNvSpPr txBox="1"/>
          <p:nvPr/>
        </p:nvSpPr>
        <p:spPr>
          <a:xfrm>
            <a:off x="1880330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latin typeface="Selawik" panose="020B0502040204020203" pitchFamily="34" charset="77"/>
              </a:rPr>
              <a:t>overall it</a:t>
            </a:r>
            <a:r>
              <a:rPr lang="en-US" sz="1400" b="1" dirty="0">
                <a:latin typeface="Selawik" panose="020B0502040204020203" pitchFamily="34" charset="77"/>
              </a:rPr>
              <a:t>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65158048-0959-4541-8370-43ABA9C364CA}"/>
              </a:ext>
            </a:extLst>
          </p:cNvPr>
          <p:cNvSpPr txBox="1"/>
          <p:nvPr/>
        </p:nvSpPr>
        <p:spPr>
          <a:xfrm>
            <a:off x="5162919" y="1538521"/>
            <a:ext cx="121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overall </a:t>
            </a:r>
            <a:r>
              <a:rPr lang="en-US" sz="1400" b="1" cap="small" spc="50" dirty="0" err="1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eux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8A6FED9-4102-484C-983E-151CF6F531F3}"/>
              </a:ext>
            </a:extLst>
          </p:cNvPr>
          <p:cNvSpPr txBox="1"/>
          <p:nvPr/>
        </p:nvSpPr>
        <p:spPr>
          <a:xfrm>
            <a:off x="8629473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onsite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51" name="!!Morph01">
            <a:hlinkClick r:id="rId5" action="ppaction://hlinksldjump"/>
            <a:extLst>
              <a:ext uri="{FF2B5EF4-FFF2-40B4-BE49-F238E27FC236}">
                <a16:creationId xmlns:a16="http://schemas.microsoft.com/office/drawing/2014/main" id="{D8BE5F8A-FFC9-4648-A351-DBEF6F02FEC6}"/>
              </a:ext>
            </a:extLst>
          </p:cNvPr>
          <p:cNvSpPr/>
          <p:nvPr/>
        </p:nvSpPr>
        <p:spPr>
          <a:xfrm>
            <a:off x="2284871" y="1228511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2" name="Oval 151">
            <a:hlinkClick r:id="rId5" action="ppaction://hlinksldjump"/>
            <a:extLst>
              <a:ext uri="{FF2B5EF4-FFF2-40B4-BE49-F238E27FC236}">
                <a16:creationId xmlns:a16="http://schemas.microsoft.com/office/drawing/2014/main" id="{13589A76-A069-F646-A09D-8D5A861C07F0}"/>
              </a:ext>
            </a:extLst>
          </p:cNvPr>
          <p:cNvSpPr/>
          <p:nvPr/>
        </p:nvSpPr>
        <p:spPr>
          <a:xfrm>
            <a:off x="2318261" y="1261901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!!Morph02">
            <a:hlinkClick r:id="rId6" action="ppaction://hlinksldjump"/>
            <a:extLst>
              <a:ext uri="{FF2B5EF4-FFF2-40B4-BE49-F238E27FC236}">
                <a16:creationId xmlns:a16="http://schemas.microsoft.com/office/drawing/2014/main" id="{41C6A307-23FD-4548-A161-FE0252D579BD}"/>
              </a:ext>
            </a:extLst>
          </p:cNvPr>
          <p:cNvSpPr/>
          <p:nvPr/>
        </p:nvSpPr>
        <p:spPr>
          <a:xfrm>
            <a:off x="5634741" y="124578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0" name="Oval 159">
            <a:hlinkClick r:id="rId6" action="ppaction://hlinksldjump"/>
            <a:extLst>
              <a:ext uri="{FF2B5EF4-FFF2-40B4-BE49-F238E27FC236}">
                <a16:creationId xmlns:a16="http://schemas.microsoft.com/office/drawing/2014/main" id="{EFA3C11F-697C-A54C-8BC8-12A69995351B}"/>
              </a:ext>
            </a:extLst>
          </p:cNvPr>
          <p:cNvSpPr/>
          <p:nvPr/>
        </p:nvSpPr>
        <p:spPr>
          <a:xfrm>
            <a:off x="5668131" y="127917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7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4030A2B3-2054-6748-AB49-1D73413CD715}"/>
              </a:ext>
            </a:extLst>
          </p:cNvPr>
          <p:cNvSpPr/>
          <p:nvPr/>
        </p:nvSpPr>
        <p:spPr>
          <a:xfrm>
            <a:off x="3" y="-1"/>
            <a:ext cx="12191999" cy="9001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12DA57B-27D4-F54A-B856-1EFEC4C7F3E8}"/>
              </a:ext>
            </a:extLst>
          </p:cNvPr>
          <p:cNvSpPr/>
          <p:nvPr/>
        </p:nvSpPr>
        <p:spPr>
          <a:xfrm>
            <a:off x="740937" y="62543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D525CB-B776-0543-8619-27BF96175774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869310" y="2618696"/>
            <a:ext cx="5008" cy="37675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1CDED98-A1F7-634E-BBD2-3290E69826B6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872310" y="3960077"/>
            <a:ext cx="4545" cy="25991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4CD5DCD-F04C-E94F-B055-AF3FE2622835}"/>
              </a:ext>
            </a:extLst>
          </p:cNvPr>
          <p:cNvCxnSpPr>
            <a:cxnSpLocks/>
            <a:endCxn id="107" idx="0"/>
          </p:cNvCxnSpPr>
          <p:nvPr/>
        </p:nvCxnSpPr>
        <p:spPr>
          <a:xfrm flipH="1">
            <a:off x="869037" y="5072366"/>
            <a:ext cx="3274" cy="26743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FB02E-A622-CE41-AABE-7733A2665EF7}"/>
              </a:ext>
            </a:extLst>
          </p:cNvPr>
          <p:cNvCxnSpPr>
            <a:cxnSpLocks/>
            <a:endCxn id="112" idx="0"/>
          </p:cNvCxnSpPr>
          <p:nvPr/>
        </p:nvCxnSpPr>
        <p:spPr>
          <a:xfrm flipH="1">
            <a:off x="869310" y="5555446"/>
            <a:ext cx="3000" cy="25114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2808BE0-C59A-4941-8CD6-F1E6355A0652}"/>
              </a:ext>
            </a:extLst>
          </p:cNvPr>
          <p:cNvCxnSpPr>
            <a:cxnSpLocks/>
            <a:endCxn id="114" idx="0"/>
          </p:cNvCxnSpPr>
          <p:nvPr/>
        </p:nvCxnSpPr>
        <p:spPr>
          <a:xfrm flipH="1">
            <a:off x="869037" y="6062792"/>
            <a:ext cx="3274" cy="191605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!!Morph">
            <a:hlinkClick r:id="rId3" action="ppaction://hlinksldjump"/>
            <a:extLst>
              <a:ext uri="{FF2B5EF4-FFF2-40B4-BE49-F238E27FC236}">
                <a16:creationId xmlns:a16="http://schemas.microsoft.com/office/drawing/2014/main" id="{5264340C-D5EF-6445-9480-4232BB74A271}"/>
              </a:ext>
            </a:extLst>
          </p:cNvPr>
          <p:cNvSpPr/>
          <p:nvPr/>
        </p:nvSpPr>
        <p:spPr>
          <a:xfrm>
            <a:off x="746218" y="2362719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Oval 95">
            <a:hlinkClick r:id="rId3" action="ppaction://hlinksldjump"/>
            <a:extLst>
              <a:ext uri="{FF2B5EF4-FFF2-40B4-BE49-F238E27FC236}">
                <a16:creationId xmlns:a16="http://schemas.microsoft.com/office/drawing/2014/main" id="{498A9BB8-D6CB-5848-AC88-4FC7AFA83CEE}"/>
              </a:ext>
            </a:extLst>
          </p:cNvPr>
          <p:cNvSpPr/>
          <p:nvPr/>
        </p:nvSpPr>
        <p:spPr>
          <a:xfrm>
            <a:off x="779608" y="2396109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hlinkClick r:id="rId4" action="ppaction://hlinksldjump"/>
            <a:extLst>
              <a:ext uri="{FF2B5EF4-FFF2-40B4-BE49-F238E27FC236}">
                <a16:creationId xmlns:a16="http://schemas.microsoft.com/office/drawing/2014/main" id="{1B0B4813-0FA3-A446-B4C4-5DADDFB095CD}"/>
              </a:ext>
            </a:extLst>
          </p:cNvPr>
          <p:cNvSpPr/>
          <p:nvPr/>
        </p:nvSpPr>
        <p:spPr>
          <a:xfrm>
            <a:off x="746218" y="299545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hlinkClick r:id="rId4" action="ppaction://hlinksldjump"/>
            <a:extLst>
              <a:ext uri="{FF2B5EF4-FFF2-40B4-BE49-F238E27FC236}">
                <a16:creationId xmlns:a16="http://schemas.microsoft.com/office/drawing/2014/main" id="{677FF3F4-24A4-AF4D-96AB-88339188B169}"/>
              </a:ext>
            </a:extLst>
          </p:cNvPr>
          <p:cNvSpPr/>
          <p:nvPr/>
        </p:nvSpPr>
        <p:spPr>
          <a:xfrm>
            <a:off x="779608" y="302884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BEBA8A8-DD79-184D-9671-0638290C955C}"/>
              </a:ext>
            </a:extLst>
          </p:cNvPr>
          <p:cNvSpPr/>
          <p:nvPr/>
        </p:nvSpPr>
        <p:spPr>
          <a:xfrm>
            <a:off x="741210" y="366275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76B6A21-CBA0-C349-AB62-BF2877C24F56}"/>
              </a:ext>
            </a:extLst>
          </p:cNvPr>
          <p:cNvSpPr/>
          <p:nvPr/>
        </p:nvSpPr>
        <p:spPr>
          <a:xfrm>
            <a:off x="774600" y="369614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9C42653-7FB1-B441-A9C8-62AA5D078102}"/>
              </a:ext>
            </a:extLst>
          </p:cNvPr>
          <p:cNvSpPr/>
          <p:nvPr/>
        </p:nvSpPr>
        <p:spPr>
          <a:xfrm>
            <a:off x="748755" y="421999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E7228EB-3EE6-3746-AEA2-816125A40719}"/>
              </a:ext>
            </a:extLst>
          </p:cNvPr>
          <p:cNvSpPr/>
          <p:nvPr/>
        </p:nvSpPr>
        <p:spPr>
          <a:xfrm>
            <a:off x="782145" y="425338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34DE039-428C-CA45-B8F6-64BD18256CD5}"/>
              </a:ext>
            </a:extLst>
          </p:cNvPr>
          <p:cNvSpPr/>
          <p:nvPr/>
        </p:nvSpPr>
        <p:spPr>
          <a:xfrm>
            <a:off x="740937" y="48027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1864DEC7-9E9B-FF4A-AB66-AA208BA74BAF}"/>
              </a:ext>
            </a:extLst>
          </p:cNvPr>
          <p:cNvSpPr/>
          <p:nvPr/>
        </p:nvSpPr>
        <p:spPr>
          <a:xfrm>
            <a:off x="774327" y="48361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A1C5E00-BF32-9342-B3FA-C049E1230F0F}"/>
              </a:ext>
            </a:extLst>
          </p:cNvPr>
          <p:cNvSpPr/>
          <p:nvPr/>
        </p:nvSpPr>
        <p:spPr>
          <a:xfrm>
            <a:off x="740937" y="533980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3DCA5194-7C6D-FA4B-8737-81FC36A1F224}"/>
              </a:ext>
            </a:extLst>
          </p:cNvPr>
          <p:cNvSpPr/>
          <p:nvPr/>
        </p:nvSpPr>
        <p:spPr>
          <a:xfrm>
            <a:off x="774327" y="537319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67DD777-986F-CF46-A6A8-F2ADFFB04C95}"/>
              </a:ext>
            </a:extLst>
          </p:cNvPr>
          <p:cNvSpPr/>
          <p:nvPr/>
        </p:nvSpPr>
        <p:spPr>
          <a:xfrm>
            <a:off x="741210" y="580659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115947F0-668F-1643-89D0-E2FCF63CFC62}"/>
              </a:ext>
            </a:extLst>
          </p:cNvPr>
          <p:cNvSpPr/>
          <p:nvPr/>
        </p:nvSpPr>
        <p:spPr>
          <a:xfrm>
            <a:off x="774327" y="62877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7052BBB-8085-1948-976E-3F799A43AE03}"/>
              </a:ext>
            </a:extLst>
          </p:cNvPr>
          <p:cNvSpPr/>
          <p:nvPr/>
        </p:nvSpPr>
        <p:spPr>
          <a:xfrm>
            <a:off x="774600" y="583998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43F5FA38-9B4F-634A-8D29-763B493FBAEA}"/>
              </a:ext>
            </a:extLst>
          </p:cNvPr>
          <p:cNvSpPr txBox="1">
            <a:spLocks/>
          </p:cNvSpPr>
          <p:nvPr/>
        </p:nvSpPr>
        <p:spPr>
          <a:xfrm>
            <a:off x="605348" y="8295989"/>
            <a:ext cx="5490653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dirty="0">
                <a:latin typeface="Selawik Semibold" panose="020B0502040204020203" pitchFamily="34" charset="77"/>
              </a:rPr>
              <a:t>Business or Operating Unit/Franchise or Department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67598D1-4589-4447-9539-E73D48BD516B}"/>
              </a:ext>
            </a:extLst>
          </p:cNvPr>
          <p:cNvSpPr txBox="1">
            <a:spLocks/>
          </p:cNvSpPr>
          <p:nvPr/>
        </p:nvSpPr>
        <p:spPr>
          <a:xfrm>
            <a:off x="605348" y="8495741"/>
            <a:ext cx="1541505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b="0" dirty="0">
                <a:latin typeface="Selawik" panose="020B0502040204020203" pitchFamily="34" charset="77"/>
              </a:rPr>
              <a:t>Business Use Only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827FE663-E4C2-284D-890C-6630EEF02A8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201" t="28230" r="36232" b="30465"/>
          <a:stretch/>
        </p:blipFill>
        <p:spPr>
          <a:xfrm>
            <a:off x="11262652" y="8358763"/>
            <a:ext cx="471123" cy="497297"/>
          </a:xfrm>
          <a:prstGeom prst="rect">
            <a:avLst/>
          </a:prstGeom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5696324C-9FAA-E349-92FB-2C2AD44FA772}"/>
              </a:ext>
            </a:extLst>
          </p:cNvPr>
          <p:cNvSpPr txBox="1">
            <a:spLocks/>
          </p:cNvSpPr>
          <p:nvPr/>
        </p:nvSpPr>
        <p:spPr>
          <a:xfrm>
            <a:off x="5769703" y="8410331"/>
            <a:ext cx="2127629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Overall IT</a:t>
            </a:r>
            <a:b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</a:b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Data Scope: 1 – 30 April ‘20</a:t>
            </a:r>
          </a:p>
        </p:txBody>
      </p:sp>
      <p:sp>
        <p:nvSpPr>
          <p:cNvPr id="68" name="TextBox 67">
            <a:hlinkClick r:id="rId3" action="ppaction://hlinksldjump"/>
            <a:extLst>
              <a:ext uri="{FF2B5EF4-FFF2-40B4-BE49-F238E27FC236}">
                <a16:creationId xmlns:a16="http://schemas.microsoft.com/office/drawing/2014/main" id="{78B417D2-EBB5-BF4A-82BD-D99C810E1CA6}"/>
              </a:ext>
            </a:extLst>
          </p:cNvPr>
          <p:cNvSpPr txBox="1"/>
          <p:nvPr/>
        </p:nvSpPr>
        <p:spPr>
          <a:xfrm>
            <a:off x="1192355" y="2285070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csat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distribution</a:t>
            </a:r>
          </a:p>
        </p:txBody>
      </p:sp>
      <p:sp>
        <p:nvSpPr>
          <p:cNvPr id="69" name="TextBox 68">
            <a:hlinkClick r:id="rId4" action="ppaction://hlinksldjump"/>
            <a:extLst>
              <a:ext uri="{FF2B5EF4-FFF2-40B4-BE49-F238E27FC236}">
                <a16:creationId xmlns:a16="http://schemas.microsoft.com/office/drawing/2014/main" id="{07446057-4FE8-DB41-9204-398D86B3D2CF}"/>
              </a:ext>
            </a:extLst>
          </p:cNvPr>
          <p:cNvSpPr txBox="1"/>
          <p:nvPr/>
        </p:nvSpPr>
        <p:spPr>
          <a:xfrm>
            <a:off x="1185267" y="290307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82BACC3-18A1-4943-939E-8202DEFCFE36}"/>
              </a:ext>
            </a:extLst>
          </p:cNvPr>
          <p:cNvSpPr txBox="1"/>
          <p:nvPr/>
        </p:nvSpPr>
        <p:spPr>
          <a:xfrm>
            <a:off x="1185267" y="616263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service impact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96F58A-41A0-9F4A-BADD-A8D41A4ABB79}"/>
              </a:ext>
            </a:extLst>
          </p:cNvPr>
          <p:cNvSpPr txBox="1"/>
          <p:nvPr/>
        </p:nvSpPr>
        <p:spPr>
          <a:xfrm>
            <a:off x="1185267" y="3599892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performance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A73C57C-3EF4-AF4B-92BE-52239340370C}"/>
              </a:ext>
            </a:extLst>
          </p:cNvPr>
          <p:cNvSpPr txBox="1"/>
          <p:nvPr/>
        </p:nvSpPr>
        <p:spPr>
          <a:xfrm>
            <a:off x="1185259" y="4125639"/>
            <a:ext cx="306757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region-wise performance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44094C1-D738-0142-AA5D-1C75B8476CC0}"/>
              </a:ext>
            </a:extLst>
          </p:cNvPr>
          <p:cNvSpPr txBox="1"/>
          <p:nvPr/>
        </p:nvSpPr>
        <p:spPr>
          <a:xfrm>
            <a:off x="1185262" y="4697665"/>
            <a:ext cx="306756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issues &amp; change requests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D22459-5C68-2D4A-8C9A-F6391116D646}"/>
              </a:ext>
            </a:extLst>
          </p:cNvPr>
          <p:cNvSpPr txBox="1"/>
          <p:nvPr/>
        </p:nvSpPr>
        <p:spPr>
          <a:xfrm>
            <a:off x="1185266" y="5224407"/>
            <a:ext cx="3270669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&amp; non-</a:t>
            </a:r>
            <a:r>
              <a:rPr lang="en-US" sz="1600" b="1" cap="small" dirty="0" err="1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groups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234C5D-CFAD-E440-8EAA-62512A071C14}"/>
              </a:ext>
            </a:extLst>
          </p:cNvPr>
          <p:cNvSpPr txBox="1"/>
          <p:nvPr/>
        </p:nvSpPr>
        <p:spPr>
          <a:xfrm>
            <a:off x="1185262" y="5726408"/>
            <a:ext cx="3009422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>
                    <a:alpha val="20000"/>
                  </a:srgb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performance by category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875A902-7580-6A46-9681-E71E660601F0}"/>
              </a:ext>
            </a:extLst>
          </p:cNvPr>
          <p:cNvCxnSpPr>
            <a:cxnSpLocks/>
            <a:endCxn id="105" idx="0"/>
          </p:cNvCxnSpPr>
          <p:nvPr/>
        </p:nvCxnSpPr>
        <p:spPr>
          <a:xfrm>
            <a:off x="869037" y="4480866"/>
            <a:ext cx="0" cy="321931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613EDCE-8887-6A44-A976-DEE721624487}"/>
              </a:ext>
            </a:extLst>
          </p:cNvPr>
          <p:cNvCxnSpPr>
            <a:cxnSpLocks/>
          </p:cNvCxnSpPr>
          <p:nvPr/>
        </p:nvCxnSpPr>
        <p:spPr>
          <a:xfrm>
            <a:off x="872310" y="3256070"/>
            <a:ext cx="0" cy="396739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>
            <a:extLst>
              <a:ext uri="{FF2B5EF4-FFF2-40B4-BE49-F238E27FC236}">
                <a16:creationId xmlns:a16="http://schemas.microsoft.com/office/drawing/2014/main" id="{0C8D5E00-EE60-EA48-8650-8E609BE3FFA6}"/>
              </a:ext>
            </a:extLst>
          </p:cNvPr>
          <p:cNvSpPr txBox="1">
            <a:spLocks/>
          </p:cNvSpPr>
          <p:nvPr/>
        </p:nvSpPr>
        <p:spPr>
          <a:xfrm>
            <a:off x="4280583" y="2037278"/>
            <a:ext cx="1749191" cy="482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lawik" panose="020B0502040204020203" pitchFamily="34" charset="77"/>
              </a:rPr>
              <a:t>Poor CSAT Drivers</a:t>
            </a:r>
          </a:p>
        </p:txBody>
      </p:sp>
      <p:sp>
        <p:nvSpPr>
          <p:cNvPr id="143" name="Round Diagonal Corner of Rectangle 142">
            <a:extLst>
              <a:ext uri="{FF2B5EF4-FFF2-40B4-BE49-F238E27FC236}">
                <a16:creationId xmlns:a16="http://schemas.microsoft.com/office/drawing/2014/main" id="{8758501C-86AE-764A-BC83-6E362960EEEE}"/>
              </a:ext>
            </a:extLst>
          </p:cNvPr>
          <p:cNvSpPr/>
          <p:nvPr/>
        </p:nvSpPr>
        <p:spPr>
          <a:xfrm>
            <a:off x="8475664" y="6434584"/>
            <a:ext cx="3421516" cy="831144"/>
          </a:xfrm>
          <a:prstGeom prst="round2DiagRect">
            <a:avLst/>
          </a:prstGeom>
          <a:solidFill>
            <a:srgbClr val="BADBE6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itle 1">
            <a:extLst>
              <a:ext uri="{FF2B5EF4-FFF2-40B4-BE49-F238E27FC236}">
                <a16:creationId xmlns:a16="http://schemas.microsoft.com/office/drawing/2014/main" id="{057D4FDD-AE1D-A548-AD14-854AE005E7D0}"/>
              </a:ext>
            </a:extLst>
          </p:cNvPr>
          <p:cNvSpPr txBox="1">
            <a:spLocks/>
          </p:cNvSpPr>
          <p:nvPr/>
        </p:nvSpPr>
        <p:spPr>
          <a:xfrm>
            <a:off x="8479924" y="6629105"/>
            <a:ext cx="3253852" cy="42732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700"/>
              </a:lnSpc>
            </a:pPr>
            <a:r>
              <a:rPr lang="en-IN" sz="1600" dirty="0">
                <a:solidFill>
                  <a:schemeClr val="tx1"/>
                </a:solidFill>
                <a:latin typeface="Selawik Semibold" panose="020B0502040204020203" pitchFamily="34" charset="77"/>
              </a:rPr>
              <a:t>How has the UEXP performance been impacted?</a:t>
            </a:r>
          </a:p>
        </p:txBody>
      </p:sp>
      <p:graphicFrame>
        <p:nvGraphicFramePr>
          <p:cNvPr id="145" name="Object 144">
            <a:extLst>
              <a:ext uri="{FF2B5EF4-FFF2-40B4-BE49-F238E27FC236}">
                <a16:creationId xmlns:a16="http://schemas.microsoft.com/office/drawing/2014/main" id="{EF8EF92B-009F-F742-81A0-EC9AEFAAAE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716286"/>
              </p:ext>
            </p:extLst>
          </p:nvPr>
        </p:nvGraphicFramePr>
        <p:xfrm>
          <a:off x="4215345" y="2461321"/>
          <a:ext cx="3973258" cy="254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Worksheet" r:id="rId6" imgW="8788400" imgH="5638800" progId="Excel.Sheet.12">
                  <p:embed/>
                </p:oleObj>
              </mc:Choice>
              <mc:Fallback>
                <p:oleObj name="Worksheet" r:id="rId6" imgW="8788400" imgH="5638800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D789795-0614-B244-89AB-FBA52B592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15345" y="2461321"/>
                        <a:ext cx="3973258" cy="2549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" name="Object 145">
            <a:extLst>
              <a:ext uri="{FF2B5EF4-FFF2-40B4-BE49-F238E27FC236}">
                <a16:creationId xmlns:a16="http://schemas.microsoft.com/office/drawing/2014/main" id="{D47576A1-0A9C-A543-97BE-EB75171213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806743"/>
              </p:ext>
            </p:extLst>
          </p:nvPr>
        </p:nvGraphicFramePr>
        <p:xfrm>
          <a:off x="4159045" y="5476336"/>
          <a:ext cx="4084638" cy="255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name="Worksheet" r:id="rId8" imgW="9004300" imgH="5638800" progId="Excel.Sheet.12">
                  <p:embed/>
                </p:oleObj>
              </mc:Choice>
              <mc:Fallback>
                <p:oleObj name="Worksheet" r:id="rId8" imgW="9004300" imgH="563880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B287F7D-0176-E141-84E8-E0E043D972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59045" y="5476336"/>
                        <a:ext cx="4084638" cy="255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" name="Title 1">
            <a:extLst>
              <a:ext uri="{FF2B5EF4-FFF2-40B4-BE49-F238E27FC236}">
                <a16:creationId xmlns:a16="http://schemas.microsoft.com/office/drawing/2014/main" id="{C37861B8-BD89-2949-910F-62D84F45AD36}"/>
              </a:ext>
            </a:extLst>
          </p:cNvPr>
          <p:cNvSpPr txBox="1">
            <a:spLocks/>
          </p:cNvSpPr>
          <p:nvPr/>
        </p:nvSpPr>
        <p:spPr>
          <a:xfrm>
            <a:off x="4251078" y="5051876"/>
            <a:ext cx="2034203" cy="482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lawik" panose="020B0502040204020203" pitchFamily="34" charset="77"/>
              </a:rPr>
              <a:t>Neutral CSAT Drivers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3C61FD26-32FA-574D-BBCB-E1B061AA369F}"/>
              </a:ext>
            </a:extLst>
          </p:cNvPr>
          <p:cNvSpPr txBox="1"/>
          <p:nvPr/>
        </p:nvSpPr>
        <p:spPr>
          <a:xfrm>
            <a:off x="8645972" y="3326854"/>
            <a:ext cx="3421516" cy="1287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Communicating the estimated response time &amp; requiring confirmation before closing the ticket could reduce LSAT by 42%.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elawik" panose="020B0502040204020203" pitchFamily="34" charset="77"/>
              <a:cs typeface="Segoe UI" panose="020B0502040204020203" pitchFamily="34" charset="0"/>
            </a:endParaRP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49469459-495D-794B-A2C3-D22DDDCE40A5}"/>
              </a:ext>
            </a:extLst>
          </p:cNvPr>
          <p:cNvCxnSpPr>
            <a:cxnSpLocks/>
          </p:cNvCxnSpPr>
          <p:nvPr/>
        </p:nvCxnSpPr>
        <p:spPr>
          <a:xfrm flipH="1">
            <a:off x="8315035" y="2288631"/>
            <a:ext cx="314438" cy="0"/>
          </a:xfrm>
          <a:prstGeom prst="line">
            <a:avLst/>
          </a:prstGeom>
          <a:ln w="12700">
            <a:solidFill>
              <a:srgbClr val="29206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F05C2308-887C-B742-9CF3-7146EB3E59CD}"/>
              </a:ext>
            </a:extLst>
          </p:cNvPr>
          <p:cNvCxnSpPr>
            <a:cxnSpLocks/>
          </p:cNvCxnSpPr>
          <p:nvPr/>
        </p:nvCxnSpPr>
        <p:spPr>
          <a:xfrm flipV="1">
            <a:off x="8629473" y="2288632"/>
            <a:ext cx="0" cy="3005942"/>
          </a:xfrm>
          <a:prstGeom prst="line">
            <a:avLst/>
          </a:prstGeom>
          <a:ln w="12700">
            <a:solidFill>
              <a:srgbClr val="29206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83BEE1A4-F954-7C48-8294-B411804032A5}"/>
              </a:ext>
            </a:extLst>
          </p:cNvPr>
          <p:cNvCxnSpPr>
            <a:cxnSpLocks/>
          </p:cNvCxnSpPr>
          <p:nvPr/>
        </p:nvCxnSpPr>
        <p:spPr>
          <a:xfrm flipH="1">
            <a:off x="8315035" y="5295318"/>
            <a:ext cx="314438" cy="0"/>
          </a:xfrm>
          <a:prstGeom prst="line">
            <a:avLst/>
          </a:prstGeom>
          <a:ln w="12700">
            <a:solidFill>
              <a:srgbClr val="29206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itle 1">
            <a:extLst>
              <a:ext uri="{FF2B5EF4-FFF2-40B4-BE49-F238E27FC236}">
                <a16:creationId xmlns:a16="http://schemas.microsoft.com/office/drawing/2014/main" id="{E9A2606F-ECEF-B042-A250-3332245B775C}"/>
              </a:ext>
            </a:extLst>
          </p:cNvPr>
          <p:cNvSpPr txBox="1">
            <a:spLocks/>
          </p:cNvSpPr>
          <p:nvPr/>
        </p:nvSpPr>
        <p:spPr>
          <a:xfrm>
            <a:off x="497376" y="306098"/>
            <a:ext cx="11197253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800"/>
              </a:lnSpc>
            </a:pPr>
            <a:r>
              <a:rPr lang="en-IN" sz="2000" dirty="0">
                <a:solidFill>
                  <a:schemeClr val="tx1"/>
                </a:solidFill>
                <a:latin typeface="Selawik Semibold" panose="020B0502040204020203" pitchFamily="34" charset="77"/>
              </a:rPr>
              <a:t>ISSUE UNSOLVED, DELAY IN RESPONSE &amp; NO RESPONSE/SUPPORT CONTINUE TO BE THE TOP DRIVERS FOR LSAT AND NEUTRAL CSAT.</a:t>
            </a:r>
            <a:endParaRPr lang="en-IN" sz="2000" dirty="0">
              <a:solidFill>
                <a:srgbClr val="F48603"/>
              </a:solidFill>
              <a:latin typeface="Selawik Semibold" panose="020B0502040204020203" pitchFamily="34" charset="77"/>
            </a:endParaRPr>
          </a:p>
        </p:txBody>
      </p:sp>
      <p:sp>
        <p:nvSpPr>
          <p:cNvPr id="153" name="Round Diagonal Corner of Rectangle 152">
            <a:extLst>
              <a:ext uri="{FF2B5EF4-FFF2-40B4-BE49-F238E27FC236}">
                <a16:creationId xmlns:a16="http://schemas.microsoft.com/office/drawing/2014/main" id="{EBC82E08-D615-B94C-BD6E-19293250633A}"/>
              </a:ext>
            </a:extLst>
          </p:cNvPr>
          <p:cNvSpPr/>
          <p:nvPr/>
        </p:nvSpPr>
        <p:spPr>
          <a:xfrm>
            <a:off x="8475664" y="7530729"/>
            <a:ext cx="3421516" cy="575581"/>
          </a:xfrm>
          <a:prstGeom prst="round2DiagRect">
            <a:avLst/>
          </a:prstGeom>
          <a:solidFill>
            <a:srgbClr val="BADBE6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itle 1">
            <a:extLst>
              <a:ext uri="{FF2B5EF4-FFF2-40B4-BE49-F238E27FC236}">
                <a16:creationId xmlns:a16="http://schemas.microsoft.com/office/drawing/2014/main" id="{1DAAB9A2-F398-844B-AA86-B19F849675E5}"/>
              </a:ext>
            </a:extLst>
          </p:cNvPr>
          <p:cNvSpPr txBox="1">
            <a:spLocks/>
          </p:cNvSpPr>
          <p:nvPr/>
        </p:nvSpPr>
        <p:spPr>
          <a:xfrm>
            <a:off x="8479924" y="7595206"/>
            <a:ext cx="3253852" cy="42732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>
              <a:lnSpc>
                <a:spcPts val="2700"/>
              </a:lnSpc>
            </a:pPr>
            <a:r>
              <a:rPr lang="en-IN" sz="1600" b="0" dirty="0">
                <a:solidFill>
                  <a:schemeClr val="tx1"/>
                </a:solidFill>
                <a:latin typeface="Selawik" panose="020B0502040204020203" pitchFamily="34" charset="77"/>
              </a:rPr>
              <a:t>How do services impact LSAT?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A4340011-4331-7048-B5F5-654A27A58B7E}"/>
              </a:ext>
            </a:extLst>
          </p:cNvPr>
          <p:cNvCxnSpPr>
            <a:cxnSpLocks/>
          </p:cNvCxnSpPr>
          <p:nvPr/>
        </p:nvCxnSpPr>
        <p:spPr>
          <a:xfrm>
            <a:off x="2559300" y="1364310"/>
            <a:ext cx="3067345" cy="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>
            <a:extLst>
              <a:ext uri="{FF2B5EF4-FFF2-40B4-BE49-F238E27FC236}">
                <a16:creationId xmlns:a16="http://schemas.microsoft.com/office/drawing/2014/main" id="{2D3901DF-BFBE-0849-AC42-F7FC8AC81D61}"/>
              </a:ext>
            </a:extLst>
          </p:cNvPr>
          <p:cNvSpPr/>
          <p:nvPr/>
        </p:nvSpPr>
        <p:spPr>
          <a:xfrm>
            <a:off x="9003310" y="1231640"/>
            <a:ext cx="256200" cy="256200"/>
          </a:xfrm>
          <a:prstGeom prst="ellipse">
            <a:avLst/>
          </a:prstGeom>
          <a:solidFill>
            <a:schemeClr val="bg1"/>
          </a:solidFill>
          <a:ln>
            <a:solidFill>
              <a:srgbClr val="292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C0685487-B48D-2143-8353-676CEDFD67AA}"/>
              </a:ext>
            </a:extLst>
          </p:cNvPr>
          <p:cNvSpPr/>
          <p:nvPr/>
        </p:nvSpPr>
        <p:spPr>
          <a:xfrm>
            <a:off x="9036700" y="1265030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89DDAE7C-6AA8-6544-94F1-F19087AC288B}"/>
              </a:ext>
            </a:extLst>
          </p:cNvPr>
          <p:cNvCxnSpPr>
            <a:cxnSpLocks/>
            <a:endCxn id="167" idx="2"/>
          </p:cNvCxnSpPr>
          <p:nvPr/>
        </p:nvCxnSpPr>
        <p:spPr>
          <a:xfrm flipV="1">
            <a:off x="5896860" y="1359740"/>
            <a:ext cx="3106455" cy="457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DA9BD15D-2EC7-F845-AFB6-B82999FB4530}"/>
              </a:ext>
            </a:extLst>
          </p:cNvPr>
          <p:cNvSpPr txBox="1"/>
          <p:nvPr/>
        </p:nvSpPr>
        <p:spPr>
          <a:xfrm>
            <a:off x="1880330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latin typeface="Selawik" panose="020B0502040204020203" pitchFamily="34" charset="77"/>
              </a:rPr>
              <a:t>overall it</a:t>
            </a:r>
            <a:r>
              <a:rPr lang="en-US" sz="1400" b="1" dirty="0">
                <a:latin typeface="Selawik" panose="020B0502040204020203" pitchFamily="34" charset="77"/>
              </a:rPr>
              <a:t> 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08F3BE5-90E3-924D-BABA-7FCB181881A8}"/>
              </a:ext>
            </a:extLst>
          </p:cNvPr>
          <p:cNvSpPr txBox="1"/>
          <p:nvPr/>
        </p:nvSpPr>
        <p:spPr>
          <a:xfrm>
            <a:off x="5162919" y="1538521"/>
            <a:ext cx="121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overall </a:t>
            </a:r>
            <a:r>
              <a:rPr lang="en-US" sz="1400" b="1" cap="small" spc="50" dirty="0" err="1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eux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535B411-FF7E-D242-83E2-F60ECD4220A7}"/>
              </a:ext>
            </a:extLst>
          </p:cNvPr>
          <p:cNvSpPr txBox="1"/>
          <p:nvPr/>
        </p:nvSpPr>
        <p:spPr>
          <a:xfrm>
            <a:off x="8629473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onsite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73" name="!!Morph01">
            <a:hlinkClick r:id="rId10" action="ppaction://hlinksldjump"/>
            <a:extLst>
              <a:ext uri="{FF2B5EF4-FFF2-40B4-BE49-F238E27FC236}">
                <a16:creationId xmlns:a16="http://schemas.microsoft.com/office/drawing/2014/main" id="{573203E0-FBD1-1B4F-A510-3CAA1E479B30}"/>
              </a:ext>
            </a:extLst>
          </p:cNvPr>
          <p:cNvSpPr/>
          <p:nvPr/>
        </p:nvSpPr>
        <p:spPr>
          <a:xfrm>
            <a:off x="2284871" y="1228511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Oval 173">
            <a:hlinkClick r:id="rId10" action="ppaction://hlinksldjump"/>
            <a:extLst>
              <a:ext uri="{FF2B5EF4-FFF2-40B4-BE49-F238E27FC236}">
                <a16:creationId xmlns:a16="http://schemas.microsoft.com/office/drawing/2014/main" id="{47BFE351-2C04-0444-A7EB-636A23EF8789}"/>
              </a:ext>
            </a:extLst>
          </p:cNvPr>
          <p:cNvSpPr/>
          <p:nvPr/>
        </p:nvSpPr>
        <p:spPr>
          <a:xfrm>
            <a:off x="2318261" y="1261901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5" name="!!Morph02">
            <a:hlinkClick r:id="rId11" action="ppaction://hlinksldjump"/>
            <a:extLst>
              <a:ext uri="{FF2B5EF4-FFF2-40B4-BE49-F238E27FC236}">
                <a16:creationId xmlns:a16="http://schemas.microsoft.com/office/drawing/2014/main" id="{103433F9-0684-C14B-824A-1516638E0F0B}"/>
              </a:ext>
            </a:extLst>
          </p:cNvPr>
          <p:cNvSpPr/>
          <p:nvPr/>
        </p:nvSpPr>
        <p:spPr>
          <a:xfrm>
            <a:off x="5634741" y="124578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6" name="Oval 175">
            <a:hlinkClick r:id="rId11" action="ppaction://hlinksldjump"/>
            <a:extLst>
              <a:ext uri="{FF2B5EF4-FFF2-40B4-BE49-F238E27FC236}">
                <a16:creationId xmlns:a16="http://schemas.microsoft.com/office/drawing/2014/main" id="{4E2D55A0-7BC1-5D4A-9ED8-A91BA504D18C}"/>
              </a:ext>
            </a:extLst>
          </p:cNvPr>
          <p:cNvSpPr/>
          <p:nvPr/>
        </p:nvSpPr>
        <p:spPr>
          <a:xfrm>
            <a:off x="5668131" y="127917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43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4030A2B3-2054-6748-AB49-1D73413CD715}"/>
              </a:ext>
            </a:extLst>
          </p:cNvPr>
          <p:cNvSpPr/>
          <p:nvPr/>
        </p:nvSpPr>
        <p:spPr>
          <a:xfrm>
            <a:off x="1" y="-1"/>
            <a:ext cx="12191999" cy="9001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12DA57B-27D4-F54A-B856-1EFEC4C7F3E8}"/>
              </a:ext>
            </a:extLst>
          </p:cNvPr>
          <p:cNvSpPr/>
          <p:nvPr/>
        </p:nvSpPr>
        <p:spPr>
          <a:xfrm>
            <a:off x="740937" y="62543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6449FB8-D7A1-FF4B-8D78-F2F30C3655CC}"/>
              </a:ext>
            </a:extLst>
          </p:cNvPr>
          <p:cNvSpPr txBox="1">
            <a:spLocks/>
          </p:cNvSpPr>
          <p:nvPr/>
        </p:nvSpPr>
        <p:spPr>
          <a:xfrm>
            <a:off x="4455933" y="74576"/>
            <a:ext cx="6272282" cy="78460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r"/>
            <a:r>
              <a:rPr lang="en-IN" sz="2500" spc="50" dirty="0">
                <a:latin typeface="Selawik Semibold" panose="020B0502040204020203" pitchFamily="34" charset="77"/>
              </a:rPr>
              <a:t>SUMMARY OF OVERALL EUX CSAT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08E45F01-0A7D-7344-92A5-F0DACA7DB132}"/>
              </a:ext>
            </a:extLst>
          </p:cNvPr>
          <p:cNvSpPr txBox="1">
            <a:spLocks/>
          </p:cNvSpPr>
          <p:nvPr/>
        </p:nvSpPr>
        <p:spPr>
          <a:xfrm>
            <a:off x="9690462" y="727369"/>
            <a:ext cx="2241850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2000" b="0" spc="50" dirty="0">
                <a:latin typeface="Selawik" panose="020B0502040204020203" pitchFamily="34" charset="77"/>
              </a:rPr>
              <a:t>1 – 30 April 2020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D525CB-B776-0543-8619-27BF96175774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869310" y="2618696"/>
            <a:ext cx="5008" cy="37675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1CDED98-A1F7-634E-BBD2-3290E69826B6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872310" y="3960077"/>
            <a:ext cx="4545" cy="25991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4CD5DCD-F04C-E94F-B055-AF3FE2622835}"/>
              </a:ext>
            </a:extLst>
          </p:cNvPr>
          <p:cNvCxnSpPr>
            <a:cxnSpLocks/>
            <a:endCxn id="107" idx="0"/>
          </p:cNvCxnSpPr>
          <p:nvPr/>
        </p:nvCxnSpPr>
        <p:spPr>
          <a:xfrm flipH="1">
            <a:off x="869037" y="5072366"/>
            <a:ext cx="3274" cy="26743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6CFB02E-A622-CE41-AABE-7733A2665EF7}"/>
              </a:ext>
            </a:extLst>
          </p:cNvPr>
          <p:cNvCxnSpPr>
            <a:cxnSpLocks/>
            <a:endCxn id="112" idx="0"/>
          </p:cNvCxnSpPr>
          <p:nvPr/>
        </p:nvCxnSpPr>
        <p:spPr>
          <a:xfrm flipH="1">
            <a:off x="869310" y="5555446"/>
            <a:ext cx="3000" cy="251146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2808BE0-C59A-4941-8CD6-F1E6355A0652}"/>
              </a:ext>
            </a:extLst>
          </p:cNvPr>
          <p:cNvCxnSpPr>
            <a:cxnSpLocks/>
            <a:endCxn id="114" idx="0"/>
          </p:cNvCxnSpPr>
          <p:nvPr/>
        </p:nvCxnSpPr>
        <p:spPr>
          <a:xfrm flipH="1">
            <a:off x="869037" y="6062792"/>
            <a:ext cx="3274" cy="191605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!!Morph">
            <a:extLst>
              <a:ext uri="{FF2B5EF4-FFF2-40B4-BE49-F238E27FC236}">
                <a16:creationId xmlns:a16="http://schemas.microsoft.com/office/drawing/2014/main" id="{5264340C-D5EF-6445-9480-4232BB74A271}"/>
              </a:ext>
            </a:extLst>
          </p:cNvPr>
          <p:cNvSpPr/>
          <p:nvPr/>
        </p:nvSpPr>
        <p:spPr>
          <a:xfrm>
            <a:off x="746218" y="2362719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98A9BB8-D6CB-5848-AC88-4FC7AFA83CEE}"/>
              </a:ext>
            </a:extLst>
          </p:cNvPr>
          <p:cNvSpPr/>
          <p:nvPr/>
        </p:nvSpPr>
        <p:spPr>
          <a:xfrm>
            <a:off x="779608" y="2396109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1B0B4813-0FA3-A446-B4C4-5DADDFB095CD}"/>
              </a:ext>
            </a:extLst>
          </p:cNvPr>
          <p:cNvSpPr/>
          <p:nvPr/>
        </p:nvSpPr>
        <p:spPr>
          <a:xfrm>
            <a:off x="746218" y="299545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677FF3F4-24A4-AF4D-96AB-88339188B169}"/>
              </a:ext>
            </a:extLst>
          </p:cNvPr>
          <p:cNvSpPr/>
          <p:nvPr/>
        </p:nvSpPr>
        <p:spPr>
          <a:xfrm>
            <a:off x="779608" y="302884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BEBA8A8-DD79-184D-9671-0638290C955C}"/>
              </a:ext>
            </a:extLst>
          </p:cNvPr>
          <p:cNvSpPr/>
          <p:nvPr/>
        </p:nvSpPr>
        <p:spPr>
          <a:xfrm>
            <a:off x="741210" y="366275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76B6A21-CBA0-C349-AB62-BF2877C24F56}"/>
              </a:ext>
            </a:extLst>
          </p:cNvPr>
          <p:cNvSpPr/>
          <p:nvPr/>
        </p:nvSpPr>
        <p:spPr>
          <a:xfrm>
            <a:off x="774600" y="369614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9C42653-7FB1-B441-A9C8-62AA5D078102}"/>
              </a:ext>
            </a:extLst>
          </p:cNvPr>
          <p:cNvSpPr/>
          <p:nvPr/>
        </p:nvSpPr>
        <p:spPr>
          <a:xfrm>
            <a:off x="748755" y="4219993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FE7228EB-3EE6-3746-AEA2-816125A40719}"/>
              </a:ext>
            </a:extLst>
          </p:cNvPr>
          <p:cNvSpPr/>
          <p:nvPr/>
        </p:nvSpPr>
        <p:spPr>
          <a:xfrm>
            <a:off x="782145" y="4253383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34DE039-428C-CA45-B8F6-64BD18256CD5}"/>
              </a:ext>
            </a:extLst>
          </p:cNvPr>
          <p:cNvSpPr/>
          <p:nvPr/>
        </p:nvSpPr>
        <p:spPr>
          <a:xfrm>
            <a:off x="740937" y="4802797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1864DEC7-9E9B-FF4A-AB66-AA208BA74BAF}"/>
              </a:ext>
            </a:extLst>
          </p:cNvPr>
          <p:cNvSpPr/>
          <p:nvPr/>
        </p:nvSpPr>
        <p:spPr>
          <a:xfrm>
            <a:off x="774327" y="48361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A1C5E00-BF32-9342-B3FA-C049E1230F0F}"/>
              </a:ext>
            </a:extLst>
          </p:cNvPr>
          <p:cNvSpPr/>
          <p:nvPr/>
        </p:nvSpPr>
        <p:spPr>
          <a:xfrm>
            <a:off x="740937" y="533980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3DCA5194-7C6D-FA4B-8737-81FC36A1F224}"/>
              </a:ext>
            </a:extLst>
          </p:cNvPr>
          <p:cNvSpPr/>
          <p:nvPr/>
        </p:nvSpPr>
        <p:spPr>
          <a:xfrm>
            <a:off x="774327" y="537319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67DD777-986F-CF46-A6A8-F2ADFFB04C95}"/>
              </a:ext>
            </a:extLst>
          </p:cNvPr>
          <p:cNvSpPr/>
          <p:nvPr/>
        </p:nvSpPr>
        <p:spPr>
          <a:xfrm>
            <a:off x="741210" y="5806592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115947F0-668F-1643-89D0-E2FCF63CFC62}"/>
              </a:ext>
            </a:extLst>
          </p:cNvPr>
          <p:cNvSpPr/>
          <p:nvPr/>
        </p:nvSpPr>
        <p:spPr>
          <a:xfrm>
            <a:off x="774327" y="6287787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7052BBB-8085-1948-976E-3F799A43AE03}"/>
              </a:ext>
            </a:extLst>
          </p:cNvPr>
          <p:cNvSpPr/>
          <p:nvPr/>
        </p:nvSpPr>
        <p:spPr>
          <a:xfrm>
            <a:off x="774600" y="5839982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25E22A0-0F71-4F46-81E2-E726B5563E2F}"/>
              </a:ext>
            </a:extLst>
          </p:cNvPr>
          <p:cNvCxnSpPr>
            <a:cxnSpLocks/>
          </p:cNvCxnSpPr>
          <p:nvPr/>
        </p:nvCxnSpPr>
        <p:spPr>
          <a:xfrm flipH="1">
            <a:off x="9498120" y="701225"/>
            <a:ext cx="2241849" cy="0"/>
          </a:xfrm>
          <a:prstGeom prst="line">
            <a:avLst/>
          </a:prstGeom>
          <a:ln w="28575">
            <a:solidFill>
              <a:srgbClr val="2920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itle 1">
            <a:extLst>
              <a:ext uri="{FF2B5EF4-FFF2-40B4-BE49-F238E27FC236}">
                <a16:creationId xmlns:a16="http://schemas.microsoft.com/office/drawing/2014/main" id="{43F5FA38-9B4F-634A-8D29-763B493FBAEA}"/>
              </a:ext>
            </a:extLst>
          </p:cNvPr>
          <p:cNvSpPr txBox="1">
            <a:spLocks/>
          </p:cNvSpPr>
          <p:nvPr/>
        </p:nvSpPr>
        <p:spPr>
          <a:xfrm>
            <a:off x="605348" y="8295989"/>
            <a:ext cx="5490653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dirty="0">
                <a:latin typeface="Selawik Semibold" panose="020B0502040204020203" pitchFamily="34" charset="77"/>
              </a:rPr>
              <a:t>Business or Operating Unit/Franchise or Department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67598D1-4589-4447-9539-E73D48BD516B}"/>
              </a:ext>
            </a:extLst>
          </p:cNvPr>
          <p:cNvSpPr txBox="1">
            <a:spLocks/>
          </p:cNvSpPr>
          <p:nvPr/>
        </p:nvSpPr>
        <p:spPr>
          <a:xfrm>
            <a:off x="605348" y="8495741"/>
            <a:ext cx="1541505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1200" b="0" dirty="0">
                <a:latin typeface="Selawik" panose="020B0502040204020203" pitchFamily="34" charset="77"/>
              </a:rPr>
              <a:t>Business Use Only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827FE663-E4C2-284D-890C-6630EEF02A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201" t="28230" r="36232" b="30465"/>
          <a:stretch/>
        </p:blipFill>
        <p:spPr>
          <a:xfrm>
            <a:off x="11262652" y="8358763"/>
            <a:ext cx="471123" cy="497297"/>
          </a:xfrm>
          <a:prstGeom prst="rect">
            <a:avLst/>
          </a:prstGeom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5696324C-9FAA-E349-92FB-2C2AD44FA772}"/>
              </a:ext>
            </a:extLst>
          </p:cNvPr>
          <p:cNvSpPr txBox="1">
            <a:spLocks/>
          </p:cNvSpPr>
          <p:nvPr/>
        </p:nvSpPr>
        <p:spPr>
          <a:xfrm>
            <a:off x="5769703" y="8410331"/>
            <a:ext cx="2127629" cy="4216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Overall IT</a:t>
            </a:r>
            <a:b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</a:b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lawik Semibold" panose="020B0502040204020203" pitchFamily="34" charset="77"/>
              </a:rPr>
              <a:t>Data Scope: 1 – 30 April ‘20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39C7F1-904E-554E-A689-BC486BA9D8C3}"/>
              </a:ext>
            </a:extLst>
          </p:cNvPr>
          <p:cNvGraphicFramePr>
            <a:graphicFrameLocks noGrp="1"/>
          </p:cNvGraphicFramePr>
          <p:nvPr/>
        </p:nvGraphicFramePr>
        <p:xfrm>
          <a:off x="1238729" y="2326195"/>
          <a:ext cx="10495037" cy="4610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5037">
                  <a:extLst>
                    <a:ext uri="{9D8B030D-6E8A-4147-A177-3AD203B41FA5}">
                      <a16:colId xmlns:a16="http://schemas.microsoft.com/office/drawing/2014/main" val="1257981627"/>
                    </a:ext>
                  </a:extLst>
                </a:gridCol>
              </a:tblGrid>
              <a:tr h="40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ln>
                          <a:solidFill>
                            <a:srgbClr val="0000D7"/>
                          </a:solidFill>
                        </a:ln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66595"/>
                  </a:ext>
                </a:extLst>
              </a:tr>
              <a:tr h="78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27267"/>
                  </a:ext>
                </a:extLst>
              </a:tr>
              <a:tr h="524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277102"/>
                  </a:ext>
                </a:extLst>
              </a:tr>
              <a:tr h="574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550"/>
                  </a:ext>
                </a:extLst>
              </a:tr>
              <a:tr h="55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16638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025559"/>
                  </a:ext>
                </a:extLst>
              </a:tr>
              <a:tr h="4774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52974"/>
                  </a:ext>
                </a:extLst>
              </a:tr>
              <a:tr h="787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cap="small" dirty="0">
                        <a:solidFill>
                          <a:srgbClr val="292064"/>
                        </a:solidFill>
                        <a:latin typeface="Selawik" panose="020B0502040204020203" pitchFamily="34" charset="77"/>
                        <a:cs typeface="Segoe UI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BADBE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388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9A10CE3-EA22-5A46-9278-6740BB452893}"/>
              </a:ext>
            </a:extLst>
          </p:cNvPr>
          <p:cNvSpPr txBox="1"/>
          <p:nvPr/>
        </p:nvSpPr>
        <p:spPr>
          <a:xfrm>
            <a:off x="4176417" y="2273201"/>
            <a:ext cx="8619695" cy="404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60"/>
              </a:lnSpc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Overall IT Good CSAT is at  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Posterama" panose="020B0604020202020204" pitchFamily="34" charset="0"/>
              </a:rPr>
              <a:t>99.20%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LSAT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 at  </a:t>
            </a:r>
            <a:r>
              <a:rPr lang="en-US" sz="1600" spc="6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0.60%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Neutral CSAT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 at  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0.20%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6D8BACB-91D2-DD4D-9886-908ECB8E084A}"/>
              </a:ext>
            </a:extLst>
          </p:cNvPr>
          <p:cNvSpPr txBox="1"/>
          <p:nvPr/>
        </p:nvSpPr>
        <p:spPr>
          <a:xfrm>
            <a:off x="4176417" y="2750257"/>
            <a:ext cx="7952605" cy="68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Issue unsolved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,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delay in response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&amp;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no response/support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continue to be 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 for LSAT</a:t>
            </a:r>
            <a:r>
              <a:rPr lang="en-US" sz="1600" dirty="0"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and Neutral CSAT.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977C2C-A830-9A4A-8A28-1B64A2E60E1D}"/>
              </a:ext>
            </a:extLst>
          </p:cNvPr>
          <p:cNvSpPr txBox="1"/>
          <p:nvPr/>
        </p:nvSpPr>
        <p:spPr>
          <a:xfrm>
            <a:off x="4176417" y="3594999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 is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under-performing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than the target of 96%.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327DC70-9600-D842-A4FE-37B950EC4B30}"/>
              </a:ext>
            </a:extLst>
          </p:cNvPr>
          <p:cNvSpPr txBox="1"/>
          <p:nvPr/>
        </p:nvSpPr>
        <p:spPr>
          <a:xfrm>
            <a:off x="4176416" y="6186950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Top 4 services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contribute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12%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 LSATs.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5D033E5-B9AB-2240-88BA-07C16EDAB5DA}"/>
              </a:ext>
            </a:extLst>
          </p:cNvPr>
          <p:cNvSpPr txBox="1"/>
          <p:nvPr/>
        </p:nvSpPr>
        <p:spPr>
          <a:xfrm>
            <a:off x="4199863" y="4134017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Asia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continues to be top LSAT</a:t>
            </a:r>
            <a:r>
              <a:rPr lang="en-US" sz="1600" dirty="0">
                <a:solidFill>
                  <a:srgbClr val="F5072B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driver, followed by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Europe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.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55B85CE-AE5C-2E40-ADD0-F7B392C12381}"/>
              </a:ext>
            </a:extLst>
          </p:cNvPr>
          <p:cNvSpPr txBox="1"/>
          <p:nvPr/>
        </p:nvSpPr>
        <p:spPr>
          <a:xfrm>
            <a:off x="4176417" y="4712330"/>
            <a:ext cx="7952605" cy="369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Issues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are performing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poorer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than change requests.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F5048A8-B94B-9541-81EB-21E0750A4B07}"/>
              </a:ext>
            </a:extLst>
          </p:cNvPr>
          <p:cNvSpPr txBox="1"/>
          <p:nvPr/>
        </p:nvSpPr>
        <p:spPr>
          <a:xfrm>
            <a:off x="4176416" y="5264657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Non-RTC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groups are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performing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better than RTC groups.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40CEC3C-3A53-554C-AE52-380E599C2AA8}"/>
              </a:ext>
            </a:extLst>
          </p:cNvPr>
          <p:cNvSpPr txBox="1"/>
          <p:nvPr/>
        </p:nvSpPr>
        <p:spPr>
          <a:xfrm>
            <a:off x="4176416" y="5771875"/>
            <a:ext cx="6427303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Chat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and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self-service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categories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lawik Semibold" panose="020B0502040204020203" pitchFamily="34" charset="77"/>
                <a:cs typeface="Segoe UI" panose="020B0502040204020203" pitchFamily="34" charset="0"/>
              </a:rPr>
              <a:t>need improvement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A0FF3855-9FA2-A34E-BAAD-0D58B52D53FC}"/>
              </a:ext>
            </a:extLst>
          </p:cNvPr>
          <p:cNvSpPr/>
          <p:nvPr/>
        </p:nvSpPr>
        <p:spPr>
          <a:xfrm>
            <a:off x="6672798" y="2486817"/>
            <a:ext cx="69047" cy="69047"/>
          </a:xfrm>
          <a:prstGeom prst="ellipse">
            <a:avLst/>
          </a:prstGeom>
          <a:solidFill>
            <a:srgbClr val="0077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698C7E5E-A77A-2E4D-B61C-8E81B6913C56}"/>
              </a:ext>
            </a:extLst>
          </p:cNvPr>
          <p:cNvSpPr/>
          <p:nvPr/>
        </p:nvSpPr>
        <p:spPr>
          <a:xfrm>
            <a:off x="10841934" y="2489355"/>
            <a:ext cx="69047" cy="69047"/>
          </a:xfrm>
          <a:prstGeom prst="ellipse">
            <a:avLst/>
          </a:prstGeom>
          <a:solidFill>
            <a:srgbClr val="F486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C19AAEF4-E61B-2449-BD9D-0BE9D93F714D}"/>
              </a:ext>
            </a:extLst>
          </p:cNvPr>
          <p:cNvSpPr/>
          <p:nvPr/>
        </p:nvSpPr>
        <p:spPr>
          <a:xfrm>
            <a:off x="8435396" y="2489355"/>
            <a:ext cx="69047" cy="69047"/>
          </a:xfrm>
          <a:prstGeom prst="ellipse">
            <a:avLst/>
          </a:prstGeom>
          <a:solidFill>
            <a:srgbClr val="F50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8" name="TextBox 67">
            <a:hlinkClick r:id="rId3" action="ppaction://hlinksldjump"/>
            <a:extLst>
              <a:ext uri="{FF2B5EF4-FFF2-40B4-BE49-F238E27FC236}">
                <a16:creationId xmlns:a16="http://schemas.microsoft.com/office/drawing/2014/main" id="{78B417D2-EBB5-BF4A-82BD-D99C810E1CA6}"/>
              </a:ext>
            </a:extLst>
          </p:cNvPr>
          <p:cNvSpPr txBox="1"/>
          <p:nvPr/>
        </p:nvSpPr>
        <p:spPr>
          <a:xfrm>
            <a:off x="1192355" y="2285070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csat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distribution</a:t>
            </a:r>
          </a:p>
        </p:txBody>
      </p:sp>
      <p:sp>
        <p:nvSpPr>
          <p:cNvPr id="69" name="TextBox 68">
            <a:hlinkClick r:id="rId4" action="ppaction://hlinksldjump"/>
            <a:extLst>
              <a:ext uri="{FF2B5EF4-FFF2-40B4-BE49-F238E27FC236}">
                <a16:creationId xmlns:a16="http://schemas.microsoft.com/office/drawing/2014/main" id="{07446057-4FE8-DB41-9204-398D86B3D2CF}"/>
              </a:ext>
            </a:extLst>
          </p:cNvPr>
          <p:cNvSpPr txBox="1"/>
          <p:nvPr/>
        </p:nvSpPr>
        <p:spPr>
          <a:xfrm>
            <a:off x="1185267" y="290307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top drivers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82BACC3-18A1-4943-939E-8202DEFCFE36}"/>
              </a:ext>
            </a:extLst>
          </p:cNvPr>
          <p:cNvSpPr txBox="1"/>
          <p:nvPr/>
        </p:nvSpPr>
        <p:spPr>
          <a:xfrm>
            <a:off x="1185267" y="6162631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service impact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96F58A-41A0-9F4A-BADD-A8D41A4ABB79}"/>
              </a:ext>
            </a:extLst>
          </p:cNvPr>
          <p:cNvSpPr txBox="1"/>
          <p:nvPr/>
        </p:nvSpPr>
        <p:spPr>
          <a:xfrm>
            <a:off x="1185267" y="3599892"/>
            <a:ext cx="2605571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uexp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performance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A73C57C-3EF4-AF4B-92BE-52239340370C}"/>
              </a:ext>
            </a:extLst>
          </p:cNvPr>
          <p:cNvSpPr txBox="1"/>
          <p:nvPr/>
        </p:nvSpPr>
        <p:spPr>
          <a:xfrm>
            <a:off x="1185259" y="4125639"/>
            <a:ext cx="306757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region-wise performance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44094C1-D738-0142-AA5D-1C75B8476CC0}"/>
              </a:ext>
            </a:extLst>
          </p:cNvPr>
          <p:cNvSpPr txBox="1"/>
          <p:nvPr/>
        </p:nvSpPr>
        <p:spPr>
          <a:xfrm>
            <a:off x="1185262" y="4697665"/>
            <a:ext cx="3067560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issues &amp; change requests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D22459-5C68-2D4A-8C9A-F6391116D646}"/>
              </a:ext>
            </a:extLst>
          </p:cNvPr>
          <p:cNvSpPr txBox="1"/>
          <p:nvPr/>
        </p:nvSpPr>
        <p:spPr>
          <a:xfrm>
            <a:off x="1185266" y="5224407"/>
            <a:ext cx="3270669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&amp; non-</a:t>
            </a:r>
            <a:r>
              <a:rPr lang="en-US" sz="1600" b="1" cap="small" dirty="0" err="1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rtc</a:t>
            </a: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 groups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234C5D-CFAD-E440-8EAA-62512A071C14}"/>
              </a:ext>
            </a:extLst>
          </p:cNvPr>
          <p:cNvSpPr txBox="1"/>
          <p:nvPr/>
        </p:nvSpPr>
        <p:spPr>
          <a:xfrm>
            <a:off x="1185262" y="5726408"/>
            <a:ext cx="3009422" cy="375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60"/>
              </a:lnSpc>
            </a:pPr>
            <a:r>
              <a:rPr lang="en-US" sz="1600" b="1" cap="small" dirty="0">
                <a:solidFill>
                  <a:srgbClr val="292064"/>
                </a:solidFill>
                <a:latin typeface="Selawik" panose="020B0502040204020203" pitchFamily="34" charset="77"/>
                <a:cs typeface="Segoe UI" panose="020B0502040204020203" pitchFamily="34" charset="0"/>
              </a:rPr>
              <a:t>performance by category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875A902-7580-6A46-9681-E71E660601F0}"/>
              </a:ext>
            </a:extLst>
          </p:cNvPr>
          <p:cNvCxnSpPr>
            <a:cxnSpLocks/>
            <a:endCxn id="105" idx="0"/>
          </p:cNvCxnSpPr>
          <p:nvPr/>
        </p:nvCxnSpPr>
        <p:spPr>
          <a:xfrm>
            <a:off x="869037" y="4480866"/>
            <a:ext cx="0" cy="321931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613EDCE-8887-6A44-A976-DEE721624487}"/>
              </a:ext>
            </a:extLst>
          </p:cNvPr>
          <p:cNvCxnSpPr>
            <a:cxnSpLocks/>
          </p:cNvCxnSpPr>
          <p:nvPr/>
        </p:nvCxnSpPr>
        <p:spPr>
          <a:xfrm>
            <a:off x="872310" y="3256070"/>
            <a:ext cx="0" cy="396739"/>
          </a:xfrm>
          <a:prstGeom prst="line">
            <a:avLst/>
          </a:prstGeom>
          <a:ln w="15875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424029A-0A16-C441-A3DA-37D3D180BF06}"/>
              </a:ext>
            </a:extLst>
          </p:cNvPr>
          <p:cNvCxnSpPr>
            <a:cxnSpLocks/>
          </p:cNvCxnSpPr>
          <p:nvPr/>
        </p:nvCxnSpPr>
        <p:spPr>
          <a:xfrm>
            <a:off x="2559300" y="1364310"/>
            <a:ext cx="3067345" cy="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9E24FBE8-1D96-E541-8F4A-9AAF31F23F2E}"/>
              </a:ext>
            </a:extLst>
          </p:cNvPr>
          <p:cNvSpPr/>
          <p:nvPr/>
        </p:nvSpPr>
        <p:spPr>
          <a:xfrm>
            <a:off x="9003310" y="1231640"/>
            <a:ext cx="256200" cy="256200"/>
          </a:xfrm>
          <a:prstGeom prst="ellipse">
            <a:avLst/>
          </a:prstGeom>
          <a:solidFill>
            <a:schemeClr val="bg1"/>
          </a:solidFill>
          <a:ln>
            <a:solidFill>
              <a:srgbClr val="292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C8D1A5A-9247-F540-B250-5F1A7B196524}"/>
              </a:ext>
            </a:extLst>
          </p:cNvPr>
          <p:cNvSpPr/>
          <p:nvPr/>
        </p:nvSpPr>
        <p:spPr>
          <a:xfrm>
            <a:off x="9036700" y="1265030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7A6E8F7-1578-474A-ABB4-AACD09F4E9C0}"/>
              </a:ext>
            </a:extLst>
          </p:cNvPr>
          <p:cNvCxnSpPr>
            <a:cxnSpLocks/>
            <a:endCxn id="121" idx="2"/>
          </p:cNvCxnSpPr>
          <p:nvPr/>
        </p:nvCxnSpPr>
        <p:spPr>
          <a:xfrm flipV="1">
            <a:off x="5896860" y="1359740"/>
            <a:ext cx="3106455" cy="4570"/>
          </a:xfrm>
          <a:prstGeom prst="line">
            <a:avLst/>
          </a:prstGeom>
          <a:ln w="25400">
            <a:solidFill>
              <a:srgbClr val="292064">
                <a:alpha val="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4B42EA1-F1B8-3544-9700-855051B7D4BE}"/>
              </a:ext>
            </a:extLst>
          </p:cNvPr>
          <p:cNvSpPr txBox="1"/>
          <p:nvPr/>
        </p:nvSpPr>
        <p:spPr>
          <a:xfrm>
            <a:off x="1880330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latin typeface="Selawik" panose="020B0502040204020203" pitchFamily="34" charset="77"/>
              </a:rPr>
              <a:t>overall it</a:t>
            </a:r>
            <a:r>
              <a:rPr lang="en-US" sz="1400" b="1" dirty="0">
                <a:latin typeface="Selawik" panose="020B0502040204020203" pitchFamily="34" charset="77"/>
              </a:rPr>
              <a:t> 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801892CB-15D2-ED48-9692-05868519347C}"/>
              </a:ext>
            </a:extLst>
          </p:cNvPr>
          <p:cNvSpPr txBox="1"/>
          <p:nvPr/>
        </p:nvSpPr>
        <p:spPr>
          <a:xfrm>
            <a:off x="5162919" y="1538521"/>
            <a:ext cx="1213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overall </a:t>
            </a:r>
            <a:r>
              <a:rPr lang="en-US" sz="1400" b="1" cap="small" spc="50" dirty="0" err="1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eux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E71BF27-C58F-D249-83B3-6D20E98D0B70}"/>
              </a:ext>
            </a:extLst>
          </p:cNvPr>
          <p:cNvSpPr txBox="1"/>
          <p:nvPr/>
        </p:nvSpPr>
        <p:spPr>
          <a:xfrm>
            <a:off x="8629473" y="1538521"/>
            <a:ext cx="106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cap="small" spc="50" dirty="0">
                <a:solidFill>
                  <a:schemeClr val="tx1">
                    <a:alpha val="20000"/>
                  </a:schemeClr>
                </a:solidFill>
                <a:latin typeface="Selawik" panose="020B0502040204020203" pitchFamily="34" charset="77"/>
              </a:rPr>
              <a:t>onsite</a:t>
            </a:r>
            <a:endParaRPr lang="en-US" sz="1400" b="1" dirty="0">
              <a:solidFill>
                <a:schemeClr val="tx1">
                  <a:alpha val="20000"/>
                </a:schemeClr>
              </a:solidFill>
              <a:latin typeface="Selawik" panose="020B0502040204020203" pitchFamily="34" charset="77"/>
            </a:endParaRPr>
          </a:p>
        </p:txBody>
      </p:sp>
      <p:sp>
        <p:nvSpPr>
          <p:cNvPr id="129" name="!!Morph01">
            <a:hlinkClick r:id="rId5" action="ppaction://hlinksldjump"/>
            <a:extLst>
              <a:ext uri="{FF2B5EF4-FFF2-40B4-BE49-F238E27FC236}">
                <a16:creationId xmlns:a16="http://schemas.microsoft.com/office/drawing/2014/main" id="{D24D7EA2-A48A-6B47-9171-33C439C939EA}"/>
              </a:ext>
            </a:extLst>
          </p:cNvPr>
          <p:cNvSpPr/>
          <p:nvPr/>
        </p:nvSpPr>
        <p:spPr>
          <a:xfrm>
            <a:off x="2284871" y="1228511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0" name="Oval 129">
            <a:hlinkClick r:id="rId5" action="ppaction://hlinksldjump"/>
            <a:extLst>
              <a:ext uri="{FF2B5EF4-FFF2-40B4-BE49-F238E27FC236}">
                <a16:creationId xmlns:a16="http://schemas.microsoft.com/office/drawing/2014/main" id="{335599E2-1184-EB41-BFC5-AFDAAB517DCC}"/>
              </a:ext>
            </a:extLst>
          </p:cNvPr>
          <p:cNvSpPr/>
          <p:nvPr/>
        </p:nvSpPr>
        <p:spPr>
          <a:xfrm>
            <a:off x="2318261" y="1261901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7" name="!!Morph02">
            <a:hlinkClick r:id="rId5" action="ppaction://hlinksldjump"/>
            <a:extLst>
              <a:ext uri="{FF2B5EF4-FFF2-40B4-BE49-F238E27FC236}">
                <a16:creationId xmlns:a16="http://schemas.microsoft.com/office/drawing/2014/main" id="{BBE41DDC-1A58-DD45-9DA7-F84A38D2EA68}"/>
              </a:ext>
            </a:extLst>
          </p:cNvPr>
          <p:cNvSpPr/>
          <p:nvPr/>
        </p:nvSpPr>
        <p:spPr>
          <a:xfrm>
            <a:off x="5615347" y="1228511"/>
            <a:ext cx="256200" cy="256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292064"/>
            </a:solidFill>
          </a:ln>
          <a:effectLst>
            <a:glow rad="101600">
              <a:srgbClr val="292064">
                <a:alpha val="5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8" name="Oval 137">
            <a:hlinkClick r:id="rId5" action="ppaction://hlinksldjump"/>
            <a:extLst>
              <a:ext uri="{FF2B5EF4-FFF2-40B4-BE49-F238E27FC236}">
                <a16:creationId xmlns:a16="http://schemas.microsoft.com/office/drawing/2014/main" id="{6F5168DD-6516-7349-A2DE-3AAC517D3492}"/>
              </a:ext>
            </a:extLst>
          </p:cNvPr>
          <p:cNvSpPr/>
          <p:nvPr/>
        </p:nvSpPr>
        <p:spPr>
          <a:xfrm>
            <a:off x="5648737" y="1261901"/>
            <a:ext cx="189420" cy="189420"/>
          </a:xfrm>
          <a:prstGeom prst="ellipse">
            <a:avLst/>
          </a:prstGeom>
          <a:solidFill>
            <a:srgbClr val="BAD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05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412433"/>
      </a:dk2>
      <a:lt2>
        <a:srgbClr val="E2E8E6"/>
      </a:lt2>
      <a:accent1>
        <a:srgbClr val="E87493"/>
      </a:accent1>
      <a:accent2>
        <a:srgbClr val="E455B6"/>
      </a:accent2>
      <a:accent3>
        <a:srgbClr val="DD74E8"/>
      </a:accent3>
      <a:accent4>
        <a:srgbClr val="9A55E4"/>
      </a:accent4>
      <a:accent5>
        <a:srgbClr val="7C74E8"/>
      </a:accent5>
      <a:accent6>
        <a:srgbClr val="5587E4"/>
      </a:accent6>
      <a:hlink>
        <a:srgbClr val="568F80"/>
      </a:hlink>
      <a:folHlink>
        <a:srgbClr val="7F7F7F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9157</TotalTime>
  <Words>541</Words>
  <Application>Microsoft Macintosh PowerPoint</Application>
  <PresentationFormat>Custom</PresentationFormat>
  <Paragraphs>98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Garamond</vt:lpstr>
      <vt:lpstr>Selawik</vt:lpstr>
      <vt:lpstr>Selawik Light</vt:lpstr>
      <vt:lpstr>Selawik Semibold</vt:lpstr>
      <vt:lpstr>Speak Pro</vt:lpstr>
      <vt:lpstr>SavonVTI</vt:lpstr>
      <vt:lpstr>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for OVERALL CSAT</dc:title>
  <dc:creator>Priti Pandurangan</dc:creator>
  <cp:lastModifiedBy>Priti Pandurangan</cp:lastModifiedBy>
  <cp:revision>216</cp:revision>
  <dcterms:created xsi:type="dcterms:W3CDTF">2020-04-29T06:43:44Z</dcterms:created>
  <dcterms:modified xsi:type="dcterms:W3CDTF">2020-07-13T16:10:57Z</dcterms:modified>
</cp:coreProperties>
</file>